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E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602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621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97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400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93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598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26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768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44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109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BED31-75FB-40B3-86E0-0468EC59255A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7945-794C-4666-BCEA-B746ED93FC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848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Základy reklamy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Ciele a princípy reklamy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286208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2"/>
                </a:solidFill>
              </a:rPr>
              <a:t>Výber reklamnej metódy</a:t>
            </a:r>
            <a:endParaRPr lang="sk-SK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094930"/>
              </p:ext>
            </p:extLst>
          </p:nvPr>
        </p:nvGraphicFramePr>
        <p:xfrm>
          <a:off x="838198" y="1227911"/>
          <a:ext cx="10696304" cy="5042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945">
                  <a:extLst>
                    <a:ext uri="{9D8B030D-6E8A-4147-A177-3AD203B41FA5}">
                      <a16:colId xmlns:a16="http://schemas.microsoft.com/office/drawing/2014/main" val="60954086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3023582759"/>
                    </a:ext>
                  </a:extLst>
                </a:gridCol>
                <a:gridCol w="3905794">
                  <a:extLst>
                    <a:ext uri="{9D8B030D-6E8A-4147-A177-3AD203B41FA5}">
                      <a16:colId xmlns:a16="http://schemas.microsoft.com/office/drawing/2014/main" val="3275335283"/>
                    </a:ext>
                  </a:extLst>
                </a:gridCol>
                <a:gridCol w="3579222">
                  <a:extLst>
                    <a:ext uri="{9D8B030D-6E8A-4147-A177-3AD203B41FA5}">
                      <a16:colId xmlns:a16="http://schemas.microsoft.com/office/drawing/2014/main" val="3137974413"/>
                    </a:ext>
                  </a:extLst>
                </a:gridCol>
              </a:tblGrid>
              <a:tr h="470459">
                <a:tc>
                  <a:txBody>
                    <a:bodyPr/>
                    <a:lstStyle/>
                    <a:p>
                      <a:r>
                        <a:rPr lang="sk-SK" dirty="0" smtClean="0"/>
                        <a:t>Metóda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Náklady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Výhody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Nevýhody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830217"/>
                  </a:ext>
                </a:extLst>
              </a:tr>
              <a:tr h="470459">
                <a:tc>
                  <a:txBody>
                    <a:bodyPr/>
                    <a:lstStyle/>
                    <a:p>
                      <a:r>
                        <a:rPr lang="sk-SK" dirty="0" smtClean="0"/>
                        <a:t>Tlačený  propagačný materiál vo forme listu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Cielené na príjemcu reklamy</a:t>
                      </a:r>
                    </a:p>
                    <a:p>
                      <a:r>
                        <a:rPr lang="sk-SK" dirty="0" smtClean="0"/>
                        <a:t>Vysoká miera reakcie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Umiestnenie</a:t>
                      </a:r>
                      <a:r>
                        <a:rPr lang="sk-SK" baseline="0" dirty="0" smtClean="0"/>
                        <a:t> alebo vyrobenie dobrého listu je náročné na čas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569284"/>
                  </a:ext>
                </a:extLst>
              </a:tr>
              <a:tr h="470459">
                <a:tc>
                  <a:txBody>
                    <a:bodyPr/>
                    <a:lstStyle/>
                    <a:p>
                      <a:r>
                        <a:rPr lang="sk-SK" dirty="0" smtClean="0"/>
                        <a:t>Malý plagát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Veľa čitateľov</a:t>
                      </a:r>
                    </a:p>
                    <a:p>
                      <a:r>
                        <a:rPr lang="sk-SK" dirty="0" smtClean="0"/>
                        <a:t>Dlhá životnosť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Obmedzené rozmiestnenie</a:t>
                      </a:r>
                    </a:p>
                    <a:p>
                      <a:r>
                        <a:rPr lang="sk-SK" dirty="0" smtClean="0"/>
                        <a:t>Správa musí byť krátka,</a:t>
                      </a:r>
                      <a:r>
                        <a:rPr lang="sk-SK" baseline="0" dirty="0" smtClean="0"/>
                        <a:t> aby mala okamžitý vplyv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6686"/>
                  </a:ext>
                </a:extLst>
              </a:tr>
              <a:tr h="470459">
                <a:tc>
                  <a:txBody>
                    <a:bodyPr/>
                    <a:lstStyle/>
                    <a:p>
                      <a:r>
                        <a:rPr lang="sk-SK" dirty="0" smtClean="0"/>
                        <a:t>Leták do poštovej schránky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Môže byť čiastočne cielený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Nízka miera reakcie </a:t>
                      </a:r>
                    </a:p>
                    <a:p>
                      <a:r>
                        <a:rPr lang="sk-SK" dirty="0" smtClean="0"/>
                        <a:t>Rozposielanie poštou je efektívnejšie,</a:t>
                      </a:r>
                      <a:r>
                        <a:rPr lang="sk-SK" baseline="0" dirty="0" smtClean="0"/>
                        <a:t> ale zvyšuje náklady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074004"/>
                  </a:ext>
                </a:extLst>
              </a:tr>
              <a:tr h="470459">
                <a:tc>
                  <a:txBody>
                    <a:bodyPr/>
                    <a:lstStyle/>
                    <a:p>
                      <a:r>
                        <a:rPr lang="sk-SK" dirty="0" smtClean="0"/>
                        <a:t>Webová stránka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Nízke/ 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Veľký počet príjemcov</a:t>
                      </a:r>
                    </a:p>
                    <a:p>
                      <a:r>
                        <a:rPr lang="sk-SK" dirty="0" smtClean="0"/>
                        <a:t>Celofarebná, ozvučená, možná určitá animácia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Ťažkosti s čakaním v rade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93472"/>
                  </a:ext>
                </a:extLst>
              </a:tr>
              <a:tr h="470459">
                <a:tc>
                  <a:txBody>
                    <a:bodyPr/>
                    <a:lstStyle/>
                    <a:p>
                      <a:r>
                        <a:rPr lang="sk-SK" dirty="0" smtClean="0"/>
                        <a:t>Adresáre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Nízke/ 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Životnosť reklamy je jeden rok</a:t>
                      </a:r>
                    </a:p>
                    <a:p>
                      <a:r>
                        <a:rPr lang="sk-SK" dirty="0" smtClean="0"/>
                        <a:t>Umožňuje porovnanie s konkurenciou</a:t>
                      </a:r>
                    </a:p>
                    <a:p>
                      <a:r>
                        <a:rPr lang="sk-SK" dirty="0" smtClean="0"/>
                        <a:t>Dostane</a:t>
                      </a:r>
                      <a:r>
                        <a:rPr lang="sk-SK" baseline="0" dirty="0" smtClean="0"/>
                        <a:t> sa k širokej verejnosti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Možnosť zmien len</a:t>
                      </a:r>
                      <a:r>
                        <a:rPr lang="sk-SK" baseline="0" dirty="0" smtClean="0"/>
                        <a:t> raz do roka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194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71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2"/>
                </a:solidFill>
              </a:rPr>
              <a:t>Výber reklamnej metódy</a:t>
            </a:r>
            <a:endParaRPr lang="sk-SK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91896"/>
              </p:ext>
            </p:extLst>
          </p:nvPr>
        </p:nvGraphicFramePr>
        <p:xfrm>
          <a:off x="838200" y="1162595"/>
          <a:ext cx="10515600" cy="5057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996111004"/>
                    </a:ext>
                  </a:extLst>
                </a:gridCol>
                <a:gridCol w="1170214">
                  <a:extLst>
                    <a:ext uri="{9D8B030D-6E8A-4147-A177-3AD203B41FA5}">
                      <a16:colId xmlns:a16="http://schemas.microsoft.com/office/drawing/2014/main" val="929220655"/>
                    </a:ext>
                  </a:extLst>
                </a:gridCol>
                <a:gridCol w="3213463">
                  <a:extLst>
                    <a:ext uri="{9D8B030D-6E8A-4147-A177-3AD203B41FA5}">
                      <a16:colId xmlns:a16="http://schemas.microsoft.com/office/drawing/2014/main" val="4146995660"/>
                    </a:ext>
                  </a:extLst>
                </a:gridCol>
                <a:gridCol w="3503023">
                  <a:extLst>
                    <a:ext uri="{9D8B030D-6E8A-4147-A177-3AD203B41FA5}">
                      <a16:colId xmlns:a16="http://schemas.microsoft.com/office/drawing/2014/main" val="721216024"/>
                    </a:ext>
                  </a:extLst>
                </a:gridCol>
              </a:tblGrid>
              <a:tr h="426795">
                <a:tc>
                  <a:txBody>
                    <a:bodyPr/>
                    <a:lstStyle/>
                    <a:p>
                      <a:r>
                        <a:rPr lang="sk-SK" dirty="0" smtClean="0"/>
                        <a:t>Metóda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Náklady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Výhody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Nevýhody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453827"/>
                  </a:ext>
                </a:extLst>
              </a:tr>
              <a:tr h="736660">
                <a:tc>
                  <a:txBody>
                    <a:bodyPr/>
                    <a:lstStyle/>
                    <a:p>
                      <a:r>
                        <a:rPr lang="sk-SK" dirty="0" smtClean="0"/>
                        <a:t>Propagačné materiály vo forme letáku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 / 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Cielené na príjemcu reklamy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Miera reakcie je</a:t>
                      </a:r>
                      <a:r>
                        <a:rPr lang="sk-SK" baseline="0" dirty="0" smtClean="0"/>
                        <a:t> rôznorodá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822565"/>
                  </a:ext>
                </a:extLst>
              </a:tr>
              <a:tr h="1052372">
                <a:tc>
                  <a:txBody>
                    <a:bodyPr/>
                    <a:lstStyle/>
                    <a:p>
                      <a:r>
                        <a:rPr lang="sk-SK" dirty="0" smtClean="0"/>
                        <a:t>Reklama v miestnej tlači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Miestni príjemcovia reklamy</a:t>
                      </a:r>
                    </a:p>
                    <a:p>
                      <a:r>
                        <a:rPr lang="sk-SK" dirty="0" smtClean="0"/>
                        <a:t>Možnosť častého opakovania</a:t>
                      </a:r>
                    </a:p>
                    <a:p>
                      <a:r>
                        <a:rPr lang="sk-SK" dirty="0" smtClean="0"/>
                        <a:t>Možná</a:t>
                      </a:r>
                      <a:r>
                        <a:rPr lang="sk-SK" baseline="0" dirty="0" smtClean="0"/>
                        <a:t> redakčná podpora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Počet čitateľov je omnoho väčší než váš cieľový trh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761450"/>
                  </a:ext>
                </a:extLst>
              </a:tr>
              <a:tr h="1368083">
                <a:tc>
                  <a:txBody>
                    <a:bodyPr/>
                    <a:lstStyle/>
                    <a:p>
                      <a:r>
                        <a:rPr lang="sk-SK" dirty="0" smtClean="0"/>
                        <a:t>Reklama v odbornej publikácii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 / 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Cielené</a:t>
                      </a:r>
                    </a:p>
                    <a:p>
                      <a:r>
                        <a:rPr lang="sk-SK" dirty="0" smtClean="0"/>
                        <a:t>Často možný článok redakcie</a:t>
                      </a:r>
                    </a:p>
                    <a:p>
                      <a:r>
                        <a:rPr lang="sk-SK" dirty="0" smtClean="0"/>
                        <a:t>Publikácia môže mať dlhú životnosť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Ak je publikácia významná, nič okrem ceny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479275"/>
                  </a:ext>
                </a:extLst>
              </a:tr>
              <a:tr h="736660">
                <a:tc>
                  <a:txBody>
                    <a:bodyPr/>
                    <a:lstStyle/>
                    <a:p>
                      <a:r>
                        <a:rPr lang="sk-SK" dirty="0" smtClean="0"/>
                        <a:t>Reklama v miestnom</a:t>
                      </a:r>
                      <a:r>
                        <a:rPr lang="sk-SK" baseline="0" dirty="0" smtClean="0"/>
                        <a:t> rozhlase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Široká verejnosť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Na reklamu je veľmi krátky čas, takže vyžaduje časté opakovanie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68162"/>
                  </a:ext>
                </a:extLst>
              </a:tr>
              <a:tr h="736660">
                <a:tc>
                  <a:txBody>
                    <a:bodyPr/>
                    <a:lstStyle/>
                    <a:p>
                      <a:r>
                        <a:rPr lang="sk-SK" dirty="0" smtClean="0"/>
                        <a:t>Reklama v celoštátnom časopise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Obyvatelia celého štátu</a:t>
                      </a:r>
                    </a:p>
                    <a:p>
                      <a:r>
                        <a:rPr lang="sk-SK" dirty="0" smtClean="0"/>
                        <a:t>Možnosť použiť farbu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Nevhodný text</a:t>
                      </a:r>
                    </a:p>
                    <a:p>
                      <a:r>
                        <a:rPr lang="sk-SK" dirty="0" smtClean="0"/>
                        <a:t>Treba</a:t>
                      </a:r>
                      <a:r>
                        <a:rPr lang="sk-SK" baseline="0" dirty="0" smtClean="0"/>
                        <a:t> objednať vopred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761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62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495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Reklama tvorí zvyčajne významnú časť marketingovej stratégie.</a:t>
            </a:r>
          </a:p>
          <a:p>
            <a:r>
              <a:rPr lang="sk-SK" dirty="0" smtClean="0"/>
              <a:t>Aby bola reklamná kampaň úspešná, mala by obsahovať päť hlavných prvkov:</a:t>
            </a:r>
          </a:p>
          <a:p>
            <a:r>
              <a:rPr lang="sk-SK" dirty="0" smtClean="0">
                <a:solidFill>
                  <a:schemeClr val="accent2"/>
                </a:solidFill>
              </a:rPr>
              <a:t>Definovanie cieľov inzercie.</a:t>
            </a:r>
          </a:p>
          <a:p>
            <a:r>
              <a:rPr lang="sk-SK" dirty="0" smtClean="0">
                <a:solidFill>
                  <a:schemeClr val="accent2"/>
                </a:solidFill>
              </a:rPr>
              <a:t>Správne načasovanie.</a:t>
            </a:r>
          </a:p>
          <a:p>
            <a:r>
              <a:rPr lang="sk-SK" dirty="0" smtClean="0">
                <a:solidFill>
                  <a:schemeClr val="accent2"/>
                </a:solidFill>
              </a:rPr>
              <a:t>Výber vhodných médií.</a:t>
            </a:r>
          </a:p>
          <a:p>
            <a:r>
              <a:rPr lang="sk-SK" dirty="0" smtClean="0">
                <a:solidFill>
                  <a:schemeClr val="accent2"/>
                </a:solidFill>
              </a:rPr>
              <a:t>Zostavenie efektívnych inzerátov.</a:t>
            </a:r>
          </a:p>
          <a:p>
            <a:r>
              <a:rPr lang="sk-SK" dirty="0" smtClean="0">
                <a:solidFill>
                  <a:schemeClr val="accent2"/>
                </a:solidFill>
              </a:rPr>
              <a:t>Monitorovanie výsledkov.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87656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inzerovať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Môžete mať žiadaný výrobok alebo službu, predávať ich za atraktívnu cenu, </a:t>
            </a:r>
          </a:p>
          <a:p>
            <a:r>
              <a:rPr lang="sk-SK" dirty="0" smtClean="0"/>
              <a:t>ale vaši potencionálny zákazníci musia byť o tejto skutočnosti informovaní inak nedosiahnete obrat, ktorý plánujete.</a:t>
            </a:r>
          </a:p>
          <a:p>
            <a:r>
              <a:rPr lang="sk-SK" dirty="0" smtClean="0"/>
              <a:t>Na informovanie potenciálnych zákazníkov potrebujeme reklamu alebo propagáciu</a:t>
            </a:r>
          </a:p>
          <a:p>
            <a:r>
              <a:rPr lang="sk-SK" dirty="0" smtClean="0"/>
              <a:t>Reklama sa používa na </a:t>
            </a:r>
            <a:r>
              <a:rPr lang="sk-SK" dirty="0" smtClean="0"/>
              <a:t>zvyčajné</a:t>
            </a:r>
            <a:r>
              <a:rPr lang="sk-SK" dirty="0" smtClean="0"/>
              <a:t> ciele – pomôcť predaju.</a:t>
            </a:r>
          </a:p>
          <a:p>
            <a:r>
              <a:rPr lang="sk-SK" dirty="0" smtClean="0"/>
              <a:t>Hoci zvýšenie predaja môže byť dlhodobý zámer ale okamžitý cieľ každého jedného inzerátu môže byť úplne iný. (viď tab.)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86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Rôzne ciele inzercie</a:t>
            </a:r>
            <a:endParaRPr lang="sk-SK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823247"/>
              </p:ext>
            </p:extLst>
          </p:nvPr>
        </p:nvGraphicFramePr>
        <p:xfrm>
          <a:off x="838200" y="1476103"/>
          <a:ext cx="10515600" cy="45066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498310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98633649"/>
                    </a:ext>
                  </a:extLst>
                </a:gridCol>
              </a:tblGrid>
              <a:tr h="422864">
                <a:tc>
                  <a:txBody>
                    <a:bodyPr/>
                    <a:lstStyle/>
                    <a:p>
                      <a:r>
                        <a:rPr lang="sk-SK" dirty="0" smtClean="0"/>
                        <a:t>Situácia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Ciele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513286"/>
                  </a:ext>
                </a:extLst>
              </a:tr>
              <a:tr h="1042678">
                <a:tc>
                  <a:txBody>
                    <a:bodyPr/>
                    <a:lstStyle/>
                    <a:p>
                      <a:r>
                        <a:rPr lang="sk-SK" dirty="0" smtClean="0"/>
                        <a:t>Nové podnikanie, výrobok alebo</a:t>
                      </a:r>
                      <a:r>
                        <a:rPr lang="sk-SK" baseline="0" dirty="0" smtClean="0"/>
                        <a:t> služba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Vojsť do povedomia kupujúcich,</a:t>
                      </a:r>
                      <a:r>
                        <a:rPr lang="sk-SK" baseline="0" dirty="0" smtClean="0"/>
                        <a:t> pomoc obchodným zástupcom v teréne, zvýšenie návštevníkov maloobchodu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899466"/>
                  </a:ext>
                </a:extLst>
              </a:tr>
              <a:tr h="1042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Existujúce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podnikanie, výrobok alebo</a:t>
                      </a:r>
                      <a:r>
                        <a:rPr lang="sk-SK" baseline="0" dirty="0" smtClean="0"/>
                        <a:t> služba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Zvýšenie predaja pomocou atraktívnych ľudí, pomoc obchodným</a:t>
                      </a:r>
                      <a:r>
                        <a:rPr lang="sk-SK" baseline="0" dirty="0" smtClean="0"/>
                        <a:t> zástupcom, povzbudenie priameho ohlasu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49057"/>
                  </a:ext>
                </a:extLst>
              </a:tr>
              <a:tr h="422864">
                <a:tc>
                  <a:txBody>
                    <a:bodyPr/>
                    <a:lstStyle/>
                    <a:p>
                      <a:r>
                        <a:rPr lang="sk-SK" dirty="0" smtClean="0"/>
                        <a:t>Zasielanie</a:t>
                      </a:r>
                      <a:r>
                        <a:rPr lang="sk-SK" baseline="0" dirty="0" smtClean="0"/>
                        <a:t> propagačných materiálov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Dosiahnuť ohlas na predaj alebo získať typy na predaj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09086"/>
                  </a:ext>
                </a:extLst>
              </a:tr>
              <a:tr h="422864">
                <a:tc>
                  <a:txBody>
                    <a:bodyPr/>
                    <a:lstStyle/>
                    <a:p>
                      <a:r>
                        <a:rPr lang="sk-SK" dirty="0" smtClean="0"/>
                        <a:t>Zmena adresy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Oznámiť zákazníkom ako vás nájdu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192850"/>
                  </a:ext>
                </a:extLst>
              </a:tr>
              <a:tr h="729874">
                <a:tc>
                  <a:txBody>
                    <a:bodyPr/>
                    <a:lstStyle/>
                    <a:p>
                      <a:r>
                        <a:rPr lang="sk-SK" dirty="0" smtClean="0"/>
                        <a:t>Výstava/ špeciálne podujatie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Povzbudiť ľudí, aby navštívili váš stánok alebo iné organizované podujatie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075724"/>
                  </a:ext>
                </a:extLst>
              </a:tr>
              <a:tr h="422864">
                <a:tc>
                  <a:txBody>
                    <a:bodyPr/>
                    <a:lstStyle/>
                    <a:p>
                      <a:r>
                        <a:rPr lang="sk-SK" dirty="0" smtClean="0"/>
                        <a:t>Expanzia podniku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Nábor zamestnancov alebo obchodných zástupcov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14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50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Kedy inzerovať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Načasovanie inzercie na obdobie, kedy sú  potenciálni zákazníci ochotní nakupovať (reklamu prispôsobiť zákazníkovi, nie obdobiu, kedy ste vy resp. reklama pripravení)</a:t>
            </a:r>
          </a:p>
          <a:p>
            <a:r>
              <a:rPr lang="sk-SK" dirty="0" smtClean="0"/>
              <a:t>Inzercia v období mimo špičky alebo mimo sezóny môže byť lacnejšia, ale jej výsledok je často sklamaním.</a:t>
            </a:r>
          </a:p>
          <a:p>
            <a:r>
              <a:rPr lang="sk-SK" dirty="0" smtClean="0"/>
              <a:t>Načasovanie inzerátu je kompromisom viacerých faktorov:</a:t>
            </a:r>
          </a:p>
          <a:p>
            <a:r>
              <a:rPr lang="sk-SK" dirty="0" smtClean="0"/>
              <a:t>Otvárate nové priestory, uvádzate nové výrobky alebo služby na trh ale nie je to v súlade s obdobím, kedy sú zákazníci ochotní nakupovať;</a:t>
            </a:r>
          </a:p>
          <a:p>
            <a:r>
              <a:rPr lang="sk-SK" dirty="0" smtClean="0"/>
              <a:t>Média, ktoré ste si zvolili majú nemenný časový harmonogram a vyžadujú potvrdenie umiestnenia inzerátu týždeň alebo aj viac týždňov dopredu.</a:t>
            </a:r>
          </a:p>
          <a:p>
            <a:r>
              <a:rPr lang="sk-SK" dirty="0" smtClean="0"/>
              <a:t>Kľúčom k najlepšiemu načasovaniu je plánovanie.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943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/>
                </a:solidFill>
              </a:rPr>
              <a:t>Plánovanie reklamnej kampane</a:t>
            </a:r>
            <a:endParaRPr lang="sk-SK" b="1" dirty="0">
              <a:solidFill>
                <a:schemeClr val="accent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potrebné plánovať kampaň, nie osamotenú reklamu. </a:t>
            </a:r>
          </a:p>
          <a:p>
            <a:r>
              <a:rPr lang="sk-SK" dirty="0" smtClean="0"/>
              <a:t>Jeden osamotený inzerát hoci brilantne zrealizovaný len málokedy dosiahne úspešnú reakciu.</a:t>
            </a:r>
          </a:p>
          <a:p>
            <a:r>
              <a:rPr lang="sk-SK" dirty="0" smtClean="0"/>
              <a:t>Séria inzerátov – vyššia cena, ale aj zvyčajne vyššia účinnosť</a:t>
            </a:r>
          </a:p>
          <a:p>
            <a:r>
              <a:rPr lang="sk-SK" dirty="0" smtClean="0"/>
              <a:t>Pri používaní nového média  - najprv niekoľko jednotlivých inzerátov a podľa účinnosti možnosť objednať sériu inzerátov so zľavou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98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966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chemeClr val="accent2"/>
                </a:solidFill>
              </a:rPr>
              <a:t>Zdôraznenie</a:t>
            </a:r>
            <a:endParaRPr lang="sk-SK" sz="4000" b="1" dirty="0">
              <a:solidFill>
                <a:schemeClr val="accent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19349"/>
            <a:ext cx="10515600" cy="4857614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Je pravdepodobné, že zákazník na prvú zmienku o výrobku/službe zabudne, pokiaľ nemá pre neho okamžitý význam.</a:t>
            </a:r>
          </a:p>
          <a:p>
            <a:r>
              <a:rPr lang="sk-SK" dirty="0" smtClean="0"/>
              <a:t>Ak ho reklama ovplyvní hneď na prvý krát, takýto </a:t>
            </a:r>
            <a:r>
              <a:rPr lang="sk-SK" dirty="0" err="1" smtClean="0"/>
              <a:t>efkt</a:t>
            </a:r>
            <a:r>
              <a:rPr lang="sk-SK" dirty="0" smtClean="0"/>
              <a:t> sa nazýva rezonancia.</a:t>
            </a:r>
          </a:p>
          <a:p>
            <a:r>
              <a:rPr lang="sk-SK" dirty="0" smtClean="0"/>
              <a:t>Zakaždým, keď je osoba vystavená zmienke o podniku, výrobku, službe, proces zdôraznenia informácie alebo </a:t>
            </a:r>
            <a:r>
              <a:rPr lang="sk-SK" dirty="0" err="1" smtClean="0"/>
              <a:t>narastejúceho</a:t>
            </a:r>
            <a:r>
              <a:rPr lang="sk-SK" dirty="0" smtClean="0"/>
              <a:t> uvedomenia pokračuje.</a:t>
            </a:r>
          </a:p>
          <a:p>
            <a:r>
              <a:rPr lang="sk-SK" dirty="0" smtClean="0"/>
              <a:t>Reklamu zefektívni uvedomenie si značky a použitie zodpovedajúceho loga.</a:t>
            </a:r>
          </a:p>
          <a:p>
            <a:r>
              <a:rPr lang="sk-SK" dirty="0" smtClean="0"/>
              <a:t>Informácie sa dajú zdôrazniť aj kombináciou rôznych spôsobov (inzerciu dopĺňajú textové články, reklama vo viacerých médiách, reklama doplnená letákom alebo brožúrou atď.)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2123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sk-SK" sz="4000" b="1" dirty="0" smtClean="0">
                <a:solidFill>
                  <a:schemeClr val="accent2"/>
                </a:solidFill>
              </a:rPr>
              <a:t>Plánovanie načasovania</a:t>
            </a:r>
            <a:endParaRPr lang="sk-SK" sz="4000" b="1" dirty="0">
              <a:solidFill>
                <a:schemeClr val="accent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75658"/>
            <a:ext cx="10515600" cy="5001305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Pomôže plánovací kalendár</a:t>
            </a:r>
          </a:p>
          <a:p>
            <a:r>
              <a:rPr lang="sk-SK" dirty="0" smtClean="0"/>
              <a:t>Začnite časom, kedy chcete spustiť reklamu (možno bude splývať s uvedením nového výrobku na trh) a potom postupujte smerom nazad a zistite, kedy by mala byť reklama objednaná, aby sa objavila v správnom čase a ako dlho vám bude trvať, kým si pripravíte potrebný text a vizuálny materiál</a:t>
            </a:r>
          </a:p>
          <a:p>
            <a:r>
              <a:rPr lang="sk-SK" dirty="0" smtClean="0"/>
              <a:t>Ak chcete spojiť reklamu s ďalšími marketingovými iniciatívami, ako sú brožúry, vyhlásenia pre tlač, slávnosti na počesť spustenia projektu, aj tieto zapracujeme do plánu.</a:t>
            </a:r>
          </a:p>
          <a:p>
            <a:r>
              <a:rPr lang="sk-SK" dirty="0" smtClean="0"/>
              <a:t>Vytvorenie podrobného plánu vám pomôže pri efektívnom plánovaní vlastného času a kontrolu plnenia úloh ostatných ktorí sa podieľajú na produkte, reklame, alebo inej príslušnej činnosti.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5846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Kde inzerovať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Výber miesta je zdanlivo neobmedzený, ale treba mať na zreteli, kde bude reklama čo najefektívnejšia</a:t>
            </a:r>
          </a:p>
          <a:p>
            <a:r>
              <a:rPr lang="sk-SK" dirty="0" smtClean="0"/>
              <a:t>Najlepšími médiami sú tie, ktoré sú najbližšie vášmu cieľovému trhu a tie ktoré vyhovujú </a:t>
            </a:r>
            <a:r>
              <a:rPr lang="sk-SK" dirty="0" err="1" smtClean="0"/>
              <a:t>nakupovacím</a:t>
            </a:r>
            <a:r>
              <a:rPr lang="sk-SK" dirty="0" smtClean="0"/>
              <a:t> zvykom vášho cieľového trhu.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7685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831</Words>
  <Application>Microsoft Office PowerPoint</Application>
  <PresentationFormat>Širokouhlá</PresentationFormat>
  <Paragraphs>119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Motív balíka Office</vt:lpstr>
      <vt:lpstr>Základy reklamy</vt:lpstr>
      <vt:lpstr>Prezentácia programu PowerPoint</vt:lpstr>
      <vt:lpstr>Prečo inzerovať</vt:lpstr>
      <vt:lpstr>Rôzne ciele inzercie</vt:lpstr>
      <vt:lpstr>Kedy inzerovať</vt:lpstr>
      <vt:lpstr>Plánovanie reklamnej kampane</vt:lpstr>
      <vt:lpstr>Zdôraznenie</vt:lpstr>
      <vt:lpstr>Plánovanie načasovania</vt:lpstr>
      <vt:lpstr>Kde inzerovať</vt:lpstr>
      <vt:lpstr>Výber reklamnej metódy</vt:lpstr>
      <vt:lpstr>Výber reklamnej metódy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reklamy</dc:title>
  <dc:creator>ssus</dc:creator>
  <cp:lastModifiedBy>ssus</cp:lastModifiedBy>
  <cp:revision>24</cp:revision>
  <dcterms:created xsi:type="dcterms:W3CDTF">2021-03-23T18:51:57Z</dcterms:created>
  <dcterms:modified xsi:type="dcterms:W3CDTF">2021-03-23T23:10:29Z</dcterms:modified>
</cp:coreProperties>
</file>