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MaszynaAEG" panose="020B0600050302020204" pitchFamily="34" charset="0"/>
      <p:regular r:id="rId12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140" y="-3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A060-D8BB-499E-9CBF-54459C4EC68A}" type="datetimeFigureOut">
              <a:rPr lang="pl-PL" smtClean="0"/>
              <a:t>2021-05-25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5F1-DAF2-4ECF-9184-A901632B4F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7320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A060-D8BB-499E-9CBF-54459C4EC68A}" type="datetimeFigureOut">
              <a:rPr lang="pl-PL" smtClean="0"/>
              <a:t>2021-05-25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5F1-DAF2-4ECF-9184-A901632B4F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087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A060-D8BB-499E-9CBF-54459C4EC68A}" type="datetimeFigureOut">
              <a:rPr lang="pl-PL" smtClean="0"/>
              <a:t>2021-05-25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5F1-DAF2-4ECF-9184-A901632B4F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862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A060-D8BB-499E-9CBF-54459C4EC68A}" type="datetimeFigureOut">
              <a:rPr lang="pl-PL" smtClean="0"/>
              <a:t>2021-05-25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5F1-DAF2-4ECF-9184-A901632B4F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504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A060-D8BB-499E-9CBF-54459C4EC68A}" type="datetimeFigureOut">
              <a:rPr lang="pl-PL" smtClean="0"/>
              <a:t>2021-05-25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5F1-DAF2-4ECF-9184-A901632B4F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1826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A060-D8BB-499E-9CBF-54459C4EC68A}" type="datetimeFigureOut">
              <a:rPr lang="pl-PL" smtClean="0"/>
              <a:t>2021-05-25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5F1-DAF2-4ECF-9184-A901632B4F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3591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A060-D8BB-499E-9CBF-54459C4EC68A}" type="datetimeFigureOut">
              <a:rPr lang="pl-PL" smtClean="0"/>
              <a:t>2021-05-25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5F1-DAF2-4ECF-9184-A901632B4F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941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A060-D8BB-499E-9CBF-54459C4EC68A}" type="datetimeFigureOut">
              <a:rPr lang="pl-PL" smtClean="0"/>
              <a:t>2021-05-25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5F1-DAF2-4ECF-9184-A901632B4F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041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A060-D8BB-499E-9CBF-54459C4EC68A}" type="datetimeFigureOut">
              <a:rPr lang="pl-PL" smtClean="0"/>
              <a:t>2021-05-25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5F1-DAF2-4ECF-9184-A901632B4F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232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A060-D8BB-499E-9CBF-54459C4EC68A}" type="datetimeFigureOut">
              <a:rPr lang="pl-PL" smtClean="0"/>
              <a:t>2021-05-25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5F1-DAF2-4ECF-9184-A901632B4F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844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A060-D8BB-499E-9CBF-54459C4EC68A}" type="datetimeFigureOut">
              <a:rPr lang="pl-PL" smtClean="0"/>
              <a:t>2021-05-25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5F1-DAF2-4ECF-9184-A901632B4F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748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7A060-D8BB-499E-9CBF-54459C4EC68A}" type="datetimeFigureOut">
              <a:rPr lang="pl-PL" smtClean="0"/>
              <a:t>2021-05-25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FD5F1-DAF2-4ECF-9184-A901632B4F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965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MaszynaAEG" panose="020B0600050302020204" pitchFamily="34" charset="0"/>
              </a:rPr>
              <a:t>Szkoła pamięta:</a:t>
            </a:r>
            <a:br>
              <a:rPr lang="pl-PL" b="1" dirty="0" smtClean="0">
                <a:latin typeface="MaszynaAEG" panose="020B0600050302020204" pitchFamily="34" charset="0"/>
              </a:rPr>
            </a:br>
            <a:r>
              <a:rPr lang="pl-PL" b="1" dirty="0" smtClean="0">
                <a:latin typeface="MaszynaAEG" panose="020B0600050302020204" pitchFamily="34" charset="0"/>
              </a:rPr>
              <a:t>13 lat, 13 minut</a:t>
            </a:r>
            <a:endParaRPr lang="pl-PL" b="1" dirty="0">
              <a:latin typeface="MaszynaAEG" panose="020B06000503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3651870"/>
            <a:ext cx="6400800" cy="1314450"/>
          </a:xfrm>
        </p:spPr>
        <p:txBody>
          <a:bodyPr/>
          <a:lstStyle/>
          <a:p>
            <a:r>
              <a:rPr lang="pl-PL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Łukasz Malesa 6h</a:t>
            </a:r>
            <a:endParaRPr lang="pl-PL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5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29600" cy="857250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Cześć i chwała bohaterom!</a:t>
            </a:r>
            <a:endParaRPr lang="pl-PL" sz="32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987824" y="1923678"/>
            <a:ext cx="576064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dirty="0" smtClean="0"/>
              <a:t>Więcej szczegółów znajdziecie</a:t>
            </a:r>
          </a:p>
          <a:p>
            <a:pPr algn="ctr">
              <a:lnSpc>
                <a:spcPct val="150000"/>
              </a:lnSpc>
            </a:pPr>
            <a:r>
              <a:rPr lang="pl-PL" dirty="0" smtClean="0"/>
              <a:t>w książce </a:t>
            </a:r>
            <a:br>
              <a:rPr lang="pl-PL" dirty="0" smtClean="0"/>
            </a:br>
            <a:r>
              <a:rPr lang="pl-PL" dirty="0" smtClean="0"/>
              <a:t>Grzegorza </a:t>
            </a:r>
            <a:r>
              <a:rPr lang="pl-PL" dirty="0" err="1" smtClean="0"/>
              <a:t>Łubczyka</a:t>
            </a:r>
            <a:r>
              <a:rPr lang="pl-PL" dirty="0" smtClean="0"/>
              <a:t> i Marka </a:t>
            </a:r>
            <a:r>
              <a:rPr lang="pl-PL" dirty="0" err="1" smtClean="0"/>
              <a:t>Maldisa</a:t>
            </a:r>
            <a:endParaRPr lang="pl-PL" dirty="0" smtClean="0"/>
          </a:p>
          <a:p>
            <a:pPr algn="ctr">
              <a:lnSpc>
                <a:spcPct val="150000"/>
              </a:lnSpc>
            </a:pPr>
            <a:r>
              <a:rPr lang="pl-PL" sz="2800" b="1" dirty="0" smtClean="0"/>
              <a:t>„1`3 lat, 13 minut”</a:t>
            </a:r>
            <a:endParaRPr lang="pl-PL" b="1" dirty="0"/>
          </a:p>
        </p:txBody>
      </p:sp>
      <p:pic>
        <p:nvPicPr>
          <p:cNvPr id="4098" name="Picture 2" descr="13 lat 13 minut - Grzegorz Łubczyk | Książka w Lubimyczytac.pl - Opinie,  oceny, ce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31590"/>
            <a:ext cx="244827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72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6058" y="467906"/>
            <a:ext cx="8229600" cy="857250"/>
          </a:xfrm>
        </p:spPr>
        <p:txBody>
          <a:bodyPr>
            <a:normAutofit/>
          </a:bodyPr>
          <a:lstStyle/>
          <a:p>
            <a:r>
              <a:rPr lang="pl-PL" b="1" dirty="0">
                <a:latin typeface="MaszynaAEG" panose="020B0600050302020204" pitchFamily="34" charset="0"/>
              </a:rPr>
              <a:t>Wbrew systemowi</a:t>
            </a:r>
            <a:r>
              <a:rPr lang="pl-PL" b="1" dirty="0" smtClean="0">
                <a:latin typeface="MaszynaAEG" panose="020B0600050302020204" pitchFamily="34" charset="0"/>
              </a:rPr>
              <a:t>…</a:t>
            </a:r>
            <a:endParaRPr lang="pl-PL" b="1" dirty="0">
              <a:latin typeface="MaszynaAEG" panose="020B06000503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00151"/>
            <a:ext cx="4906888" cy="3394472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ts val="26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l-PL" sz="2000" dirty="0">
                <a:latin typeface="MaszynaAEG" panose="020B0600050302020204" pitchFamily="34" charset="0"/>
              </a:rPr>
              <a:t>28 czerwca 1956 roku robotnicy poznańskich Zakładów </a:t>
            </a:r>
            <a:r>
              <a:rPr lang="pl-PL" sz="2000" dirty="0" smtClean="0">
                <a:latin typeface="MaszynaAEG" panose="020B0600050302020204" pitchFamily="34" charset="0"/>
              </a:rPr>
              <a:t>Cegielskiego podjęli </a:t>
            </a:r>
            <a:r>
              <a:rPr lang="pl-PL" sz="2000" dirty="0">
                <a:latin typeface="MaszynaAEG" panose="020B0600050302020204" pitchFamily="34" charset="0"/>
              </a:rPr>
              <a:t>strajk generalny i zorganizowali demonstrację uliczną, krwawo stłumioną przez milicję i wojsko. W śledztwie ustalono, że życie straciło wówczas 58 osób, w tym kilkanaście w wieku poniżej 18 lat. Wydarzenie było pierwszym w Polsce masowym zrywem przeciwko władzy komunistycznej.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47614"/>
            <a:ext cx="307554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62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8229600" cy="857250"/>
          </a:xfrm>
        </p:spPr>
        <p:txBody>
          <a:bodyPr/>
          <a:lstStyle/>
          <a:p>
            <a:r>
              <a:rPr lang="pl-PL" b="1" dirty="0">
                <a:latin typeface="MaszynaAEG" panose="020B0600050302020204" pitchFamily="34" charset="0"/>
              </a:rPr>
              <a:t>Masowe zrywy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275606"/>
            <a:ext cx="3600400" cy="367585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200" dirty="0">
                <a:latin typeface="MaszynaAEG" panose="020B0600050302020204" pitchFamily="34" charset="0"/>
              </a:rPr>
              <a:t>Rewolucja węgierska 1956 roku rozpoczęła się 23 października od wiecu studentów w Budapeszcie na znak solidarności z Polską. Manifestujący nawiązywali do robotniczego zrywu </a:t>
            </a:r>
            <a:r>
              <a:rPr lang="pl-PL" sz="1200" dirty="0" smtClean="0">
                <a:latin typeface="MaszynaAEG" panose="020B0600050302020204" pitchFamily="34" charset="0"/>
              </a:rPr>
              <a:t>w Poznaniu, </a:t>
            </a:r>
            <a:r>
              <a:rPr lang="pl-PL" sz="1200" dirty="0">
                <a:latin typeface="MaszynaAEG" panose="020B0600050302020204" pitchFamily="34" charset="0"/>
              </a:rPr>
              <a:t>a bunt Węgrów był próbą uwolnienia się spod sowieckiej dominacji i przełamania monopolu partii komunistycznej. 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200" dirty="0" smtClean="0"/>
          </a:p>
        </p:txBody>
      </p:sp>
      <p:sp>
        <p:nvSpPr>
          <p:cNvPr id="4" name="Prostokąt 3"/>
          <p:cNvSpPr/>
          <p:nvPr/>
        </p:nvSpPr>
        <p:spPr>
          <a:xfrm>
            <a:off x="4644008" y="1275606"/>
            <a:ext cx="38884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dirty="0">
                <a:latin typeface="MaszynaAEG" panose="020B0600050302020204" pitchFamily="34" charset="0"/>
              </a:rPr>
              <a:t>Podobnie jak w Polsce, ten heroiczny akt odwagi został krwawo stłumiony. </a:t>
            </a:r>
            <a:br>
              <a:rPr lang="pl-PL" sz="1200" dirty="0">
                <a:latin typeface="MaszynaAEG" panose="020B0600050302020204" pitchFamily="34" charset="0"/>
              </a:rPr>
            </a:br>
            <a:r>
              <a:rPr lang="pl-PL" sz="1200" dirty="0">
                <a:latin typeface="MaszynaAEG" panose="020B0600050302020204" pitchFamily="34" charset="0"/>
              </a:rPr>
              <a:t>W wyniku interwencji wojsk sowieckich, które wkroczyły do Budapesztu 4 listopada 1956 r., zginęło prawie 3 tysiące Węgrów, a prawie 20 tysięcy zostało rannych. Po rewolucji około 200 tysięcy osób, które obawiały się represji, uciekło z kraju.</a:t>
            </a:r>
            <a:endParaRPr lang="pl-PL" sz="1200" dirty="0">
              <a:latin typeface="MaszynaAEG" panose="020B0600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58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18356"/>
            <a:ext cx="8229600" cy="857250"/>
          </a:xfrm>
        </p:spPr>
        <p:txBody>
          <a:bodyPr>
            <a:normAutofit/>
          </a:bodyPr>
          <a:lstStyle/>
          <a:p>
            <a:r>
              <a:rPr lang="pl-PL" b="1" dirty="0">
                <a:latin typeface="MaszynaAEG" panose="020B0600050302020204" pitchFamily="34" charset="0"/>
              </a:rPr>
              <a:t>Najmłodsze </a:t>
            </a:r>
            <a:r>
              <a:rPr lang="pl-PL" b="1" dirty="0" smtClean="0">
                <a:latin typeface="MaszynaAEG" panose="020B0600050302020204" pitchFamily="34" charset="0"/>
              </a:rPr>
              <a:t>ofiary</a:t>
            </a:r>
            <a:endParaRPr lang="pl-PL" b="1" dirty="0">
              <a:latin typeface="MaszynaAEG" panose="020B06000503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203598"/>
            <a:ext cx="5328592" cy="339447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pl-PL" sz="2000" dirty="0">
                <a:latin typeface="MaszynaAEG" panose="020B0600050302020204" pitchFamily="34" charset="0"/>
              </a:rPr>
              <a:t>Symbolem Powstania Poznańskich </a:t>
            </a:r>
            <a:r>
              <a:rPr lang="pl-PL" sz="2000" dirty="0" smtClean="0">
                <a:latin typeface="MaszynaAEG" panose="020B0600050302020204" pitchFamily="34" charset="0"/>
              </a:rPr>
              <a:t>Robotników </a:t>
            </a:r>
            <a:r>
              <a:rPr lang="pl-PL" sz="2000" dirty="0" smtClean="0">
                <a:latin typeface="MaszynaAEG" panose="020B0600050302020204" pitchFamily="34" charset="0"/>
              </a:rPr>
              <a:t/>
            </a:r>
            <a:br>
              <a:rPr lang="pl-PL" sz="2000" dirty="0" smtClean="0">
                <a:latin typeface="MaszynaAEG" panose="020B0600050302020204" pitchFamily="34" charset="0"/>
              </a:rPr>
            </a:br>
            <a:r>
              <a:rPr lang="pl-PL" sz="2000" dirty="0" smtClean="0">
                <a:latin typeface="MaszynaAEG" panose="020B0600050302020204" pitchFamily="34" charset="0"/>
              </a:rPr>
              <a:t>i </a:t>
            </a:r>
            <a:r>
              <a:rPr lang="pl-PL" sz="2000" dirty="0">
                <a:latin typeface="MaszynaAEG" panose="020B0600050302020204" pitchFamily="34" charset="0"/>
              </a:rPr>
              <a:t>Rewolucji </a:t>
            </a:r>
            <a:r>
              <a:rPr lang="pl-PL" sz="2000" dirty="0" smtClean="0">
                <a:latin typeface="MaszynaAEG" panose="020B0600050302020204" pitchFamily="34" charset="0"/>
              </a:rPr>
              <a:t>Węgierskiej </a:t>
            </a:r>
            <a:r>
              <a:rPr lang="pl-PL" sz="2000" dirty="0">
                <a:latin typeface="MaszynaAEG" panose="020B0600050302020204" pitchFamily="34" charset="0"/>
              </a:rPr>
              <a:t>są najmłodsze ofiary: </a:t>
            </a:r>
            <a:r>
              <a:rPr lang="pl-PL" sz="2000" dirty="0" smtClean="0">
                <a:latin typeface="MaszynaAEG" panose="020B0600050302020204" pitchFamily="34" charset="0"/>
              </a:rPr>
              <a:t/>
            </a:r>
            <a:br>
              <a:rPr lang="pl-PL" sz="2000" dirty="0" smtClean="0">
                <a:latin typeface="MaszynaAEG" panose="020B0600050302020204" pitchFamily="34" charset="0"/>
              </a:rPr>
            </a:br>
            <a:r>
              <a:rPr lang="pl-PL" sz="2500" b="1" dirty="0" smtClean="0">
                <a:latin typeface="MaszynaAEG" panose="020B0600050302020204" pitchFamily="34" charset="0"/>
              </a:rPr>
              <a:t>Romek </a:t>
            </a:r>
            <a:r>
              <a:rPr lang="pl-PL" sz="2500" b="1" dirty="0">
                <a:latin typeface="MaszynaAEG" panose="020B0600050302020204" pitchFamily="34" charset="0"/>
              </a:rPr>
              <a:t>Strzałkowski </a:t>
            </a:r>
            <a:r>
              <a:rPr lang="pl-PL" sz="2500" b="1" dirty="0" smtClean="0">
                <a:latin typeface="MaszynaAEG" panose="020B0600050302020204" pitchFamily="34" charset="0"/>
              </a:rPr>
              <a:t>i </a:t>
            </a:r>
            <a:r>
              <a:rPr lang="pl-PL" sz="2500" b="1" dirty="0" err="1">
                <a:latin typeface="MaszynaAEG" panose="020B0600050302020204" pitchFamily="34" charset="0"/>
              </a:rPr>
              <a:t>Péter</a:t>
            </a:r>
            <a:r>
              <a:rPr lang="pl-PL" sz="2500" b="1" dirty="0">
                <a:latin typeface="MaszynaAEG" panose="020B0600050302020204" pitchFamily="34" charset="0"/>
              </a:rPr>
              <a:t> Mansfeld</a:t>
            </a:r>
            <a:r>
              <a:rPr lang="pl-PL" sz="2500" dirty="0">
                <a:latin typeface="MaszynaAEG" panose="020B0600050302020204" pitchFamily="34" charset="0"/>
              </a:rPr>
              <a:t>. </a:t>
            </a:r>
            <a:endParaRPr lang="pl-PL" sz="2000" dirty="0" smtClean="0">
              <a:latin typeface="MaszynaAEG" panose="020B0600050302020204" pitchFamily="34" charset="0"/>
            </a:endParaRPr>
          </a:p>
          <a:p>
            <a:pPr marL="0" indent="0" algn="ctr">
              <a:lnSpc>
                <a:spcPct val="170000"/>
              </a:lnSpc>
              <a:buNone/>
            </a:pPr>
            <a:endParaRPr lang="pl-PL" sz="2000" dirty="0">
              <a:latin typeface="MaszynaAEG" panose="020B0600050302020204" pitchFamily="34" charset="0"/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pl-PL" sz="2000" dirty="0">
                <a:latin typeface="MaszynaAEG" panose="020B0600050302020204" pitchFamily="34" charset="0"/>
              </a:rPr>
              <a:t>Obaj chłopcy ponieśli śmierć w wyniku krwawych represji, jakie zastosowały komunistyczne władze przeciw uczestnikom wydarzeń 1956 roku. </a:t>
            </a:r>
          </a:p>
          <a:p>
            <a:pPr marL="0" indent="0" algn="ctr">
              <a:lnSpc>
                <a:spcPct val="170000"/>
              </a:lnSpc>
              <a:buNone/>
            </a:pPr>
            <a:endParaRPr lang="pl-PL" sz="2000" dirty="0" smtClean="0">
              <a:latin typeface="MaszynaAEG" panose="020B0600050302020204" pitchFamily="34" charset="0"/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pl-PL" sz="2000" dirty="0">
                <a:latin typeface="MaszynaAEG" panose="020B0600050302020204" pitchFamily="34" charset="0"/>
              </a:rPr>
              <a:t>Trzynastoletni Romek Strzałkowski </a:t>
            </a:r>
            <a:r>
              <a:rPr lang="pl-PL" sz="2000" dirty="0" smtClean="0">
                <a:latin typeface="MaszynaAEG" panose="020B0600050302020204" pitchFamily="34" charset="0"/>
              </a:rPr>
              <a:t>został zastrzelony. </a:t>
            </a:r>
            <a:endParaRPr lang="pl-PL" sz="2000" dirty="0" smtClean="0">
              <a:latin typeface="MaszynaAEG" panose="020B0600050302020204" pitchFamily="34" charset="0"/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pl-PL" sz="2000" dirty="0" err="1" smtClean="0">
                <a:latin typeface="MaszynaAEG" panose="020B0600050302020204" pitchFamily="34" charset="0"/>
              </a:rPr>
              <a:t>Péter</a:t>
            </a:r>
            <a:r>
              <a:rPr lang="pl-PL" sz="2000" dirty="0" smtClean="0">
                <a:latin typeface="MaszynaAEG" panose="020B0600050302020204" pitchFamily="34" charset="0"/>
              </a:rPr>
              <a:t> </a:t>
            </a:r>
            <a:r>
              <a:rPr lang="pl-PL" sz="2000" dirty="0">
                <a:latin typeface="MaszynaAEG" panose="020B0600050302020204" pitchFamily="34" charset="0"/>
              </a:rPr>
              <a:t>został powieszony kilka dni </a:t>
            </a:r>
            <a:r>
              <a:rPr lang="pl-PL" sz="2000" dirty="0" smtClean="0">
                <a:latin typeface="MaszynaAEG" panose="020B0600050302020204" pitchFamily="34" charset="0"/>
              </a:rPr>
              <a:t>po </a:t>
            </a:r>
            <a:r>
              <a:rPr lang="pl-PL" sz="2000" dirty="0">
                <a:latin typeface="MaszynaAEG" panose="020B0600050302020204" pitchFamily="34" charset="0"/>
              </a:rPr>
              <a:t>tym, </a:t>
            </a:r>
            <a:r>
              <a:rPr lang="pl-PL" sz="2000" dirty="0" smtClean="0">
                <a:latin typeface="MaszynaAEG" panose="020B0600050302020204" pitchFamily="34" charset="0"/>
              </a:rPr>
              <a:t>gdy </a:t>
            </a:r>
            <a:r>
              <a:rPr lang="pl-PL" sz="2000" dirty="0">
                <a:latin typeface="MaszynaAEG" panose="020B0600050302020204" pitchFamily="34" charset="0"/>
              </a:rPr>
              <a:t>skończył 18 lat. </a:t>
            </a:r>
          </a:p>
          <a:p>
            <a:pPr marL="0" indent="0">
              <a:buNone/>
            </a:pPr>
            <a:endParaRPr lang="pl-PL" sz="2000" b="1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932" y="1491630"/>
            <a:ext cx="3072778" cy="239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93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7837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latin typeface="MaszynaAEG" panose="020B0600050302020204" pitchFamily="34" charset="0"/>
              </a:rPr>
              <a:t>Twarz </a:t>
            </a:r>
            <a:r>
              <a:rPr lang="pl-PL" sz="3600" b="1" dirty="0" smtClean="0">
                <a:latin typeface="MaszynaAEG" panose="020B0600050302020204" pitchFamily="34" charset="0"/>
              </a:rPr>
              <a:t>Poznańskiego </a:t>
            </a:r>
            <a:r>
              <a:rPr lang="pl-PL" sz="3600" b="1" dirty="0">
                <a:latin typeface="MaszynaAEG" panose="020B0600050302020204" pitchFamily="34" charset="0"/>
              </a:rPr>
              <a:t>Czerwca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31590"/>
            <a:ext cx="5554960" cy="4467944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pl-PL" sz="3100" dirty="0" smtClean="0">
                <a:latin typeface="MaszynaAEG" panose="020B0600050302020204" pitchFamily="34" charset="0"/>
              </a:rPr>
              <a:t>Romek Strzałkowski urodził </a:t>
            </a:r>
            <a:r>
              <a:rPr lang="pl-PL" sz="3100" dirty="0">
                <a:latin typeface="MaszynaAEG" panose="020B0600050302020204" pitchFamily="34" charset="0"/>
              </a:rPr>
              <a:t>się w 1943 r. w Warszawie, </a:t>
            </a:r>
            <a:r>
              <a:rPr lang="pl-PL" sz="3100" dirty="0" smtClean="0">
                <a:latin typeface="MaszynaAEG" panose="020B0600050302020204" pitchFamily="34" charset="0"/>
              </a:rPr>
              <a:t/>
            </a:r>
            <a:br>
              <a:rPr lang="pl-PL" sz="3100" dirty="0" smtClean="0">
                <a:latin typeface="MaszynaAEG" panose="020B0600050302020204" pitchFamily="34" charset="0"/>
              </a:rPr>
            </a:br>
            <a:r>
              <a:rPr lang="pl-PL" sz="3100" dirty="0" smtClean="0">
                <a:latin typeface="MaszynaAEG" panose="020B0600050302020204" pitchFamily="34" charset="0"/>
              </a:rPr>
              <a:t>po </a:t>
            </a:r>
            <a:r>
              <a:rPr lang="pl-PL" sz="3100" dirty="0">
                <a:latin typeface="MaszynaAEG" panose="020B0600050302020204" pitchFamily="34" charset="0"/>
              </a:rPr>
              <a:t>wojnie mieszkał w Poznaniu. </a:t>
            </a:r>
            <a:r>
              <a:rPr lang="pl-PL" sz="3100" dirty="0" smtClean="0">
                <a:latin typeface="MaszynaAEG" panose="020B0600050302020204" pitchFamily="34" charset="0"/>
              </a:rPr>
              <a:t>Ukończył </a:t>
            </a:r>
            <a:r>
              <a:rPr lang="pl-PL" sz="3100" dirty="0">
                <a:latin typeface="MaszynaAEG" panose="020B0600050302020204" pitchFamily="34" charset="0"/>
              </a:rPr>
              <a:t>szkołę </a:t>
            </a:r>
            <a:r>
              <a:rPr lang="pl-PL" sz="3100" dirty="0" smtClean="0">
                <a:latin typeface="MaszynaAEG" panose="020B0600050302020204" pitchFamily="34" charset="0"/>
              </a:rPr>
              <a:t>muzyczną.</a:t>
            </a:r>
          </a:p>
          <a:p>
            <a:pPr marL="0" indent="0">
              <a:lnSpc>
                <a:spcPct val="170000"/>
              </a:lnSpc>
              <a:buNone/>
            </a:pPr>
            <a:endParaRPr lang="pl-PL" sz="3100" dirty="0">
              <a:latin typeface="MaszynaAEG" panose="020B06000503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pl-PL" sz="3100" dirty="0">
                <a:latin typeface="MaszynaAEG" panose="020B0600050302020204" pitchFamily="34" charset="0"/>
              </a:rPr>
              <a:t>Rano 28 czerwca Romek został wysłany przez mamę po zakupy. Istnieje wiele wersji dotyczących jego udziału w czerwcowych wydarzeniach – dotąd nie znalazły one potwierdzenia. </a:t>
            </a:r>
            <a:endParaRPr lang="pl-PL" sz="3100" dirty="0" smtClean="0">
              <a:latin typeface="MaszynaAEG" panose="020B06000503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pl-PL" sz="3100" dirty="0">
              <a:latin typeface="MaszynaAEG" panose="020B06000503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pl-PL" sz="3100" dirty="0">
                <a:latin typeface="MaszynaAEG" panose="020B0600050302020204" pitchFamily="34" charset="0"/>
              </a:rPr>
              <a:t>Według niektórych relacji uczestniczący w manifestacji chłopiec miał nieść transparent z napisem „Chcemy religii </a:t>
            </a:r>
            <a:r>
              <a:rPr lang="pl-PL" sz="3100" dirty="0" smtClean="0">
                <a:latin typeface="MaszynaAEG" panose="020B0600050302020204" pitchFamily="34" charset="0"/>
              </a:rPr>
              <a:t/>
            </a:r>
            <a:br>
              <a:rPr lang="pl-PL" sz="3100" dirty="0" smtClean="0">
                <a:latin typeface="MaszynaAEG" panose="020B0600050302020204" pitchFamily="34" charset="0"/>
              </a:rPr>
            </a:br>
            <a:r>
              <a:rPr lang="pl-PL" sz="3100" dirty="0" smtClean="0">
                <a:latin typeface="MaszynaAEG" panose="020B0600050302020204" pitchFamily="34" charset="0"/>
              </a:rPr>
              <a:t>w </a:t>
            </a:r>
            <a:r>
              <a:rPr lang="pl-PL" sz="3100" dirty="0">
                <a:latin typeface="MaszynaAEG" panose="020B0600050302020204" pitchFamily="34" charset="0"/>
              </a:rPr>
              <a:t>szkole”. Według innych </a:t>
            </a:r>
            <a:r>
              <a:rPr lang="pl-PL" sz="3100" dirty="0" smtClean="0">
                <a:latin typeface="MaszynaAEG" panose="020B0600050302020204" pitchFamily="34" charset="0"/>
              </a:rPr>
              <a:t>– podniósł </a:t>
            </a:r>
            <a:r>
              <a:rPr lang="pl-PL" sz="3100" dirty="0">
                <a:latin typeface="MaszynaAEG" panose="020B0600050302020204" pitchFamily="34" charset="0"/>
              </a:rPr>
              <a:t>z ziemi biało-czerwony </a:t>
            </a:r>
            <a:r>
              <a:rPr lang="pl-PL" sz="3100" dirty="0" smtClean="0">
                <a:latin typeface="MaszynaAEG" panose="020B0600050302020204" pitchFamily="34" charset="0"/>
              </a:rPr>
              <a:t>sztandar</a:t>
            </a:r>
            <a:r>
              <a:rPr lang="pl-PL" sz="3100" dirty="0" smtClean="0">
                <a:latin typeface="MaszynaAEG" panose="020B0600050302020204" pitchFamily="34" charset="0"/>
              </a:rPr>
              <a:t>.</a:t>
            </a:r>
          </a:p>
          <a:p>
            <a:pPr marL="0" indent="0">
              <a:lnSpc>
                <a:spcPct val="170000"/>
              </a:lnSpc>
              <a:buNone/>
            </a:pPr>
            <a:endParaRPr lang="pl-PL" sz="3100" dirty="0">
              <a:latin typeface="MaszynaAEG" panose="020B06000503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pl-PL" sz="3100" dirty="0"/>
              <a:t>Koło południa znalazł się w okolicy najbardziej zażartych walk przed gmachem Urzędu Bezpieczeństwa Publicznego, gdzie zginął, zastrzelony przez funkcjonariuszy </a:t>
            </a:r>
            <a:r>
              <a:rPr lang="pl-PL" sz="3100" dirty="0" smtClean="0"/>
              <a:t>UB. </a:t>
            </a:r>
            <a:endParaRPr lang="pl-PL" sz="3100" dirty="0"/>
          </a:p>
          <a:p>
            <a:pPr marL="0" indent="0">
              <a:lnSpc>
                <a:spcPct val="170000"/>
              </a:lnSpc>
              <a:buNone/>
            </a:pPr>
            <a:endParaRPr lang="pl-PL" sz="2000" dirty="0">
              <a:latin typeface="MaszynaAEG" panose="020B0600050302020204" pitchFamily="34" charset="0"/>
            </a:endParaRPr>
          </a:p>
        </p:txBody>
      </p:sp>
      <p:pic>
        <p:nvPicPr>
          <p:cNvPr id="4" name="Obraz 3"/>
          <p:cNvPicPr/>
          <p:nvPr/>
        </p:nvPicPr>
        <p:blipFill>
          <a:blip r:embed="rId2"/>
          <a:stretch>
            <a:fillRect/>
          </a:stretch>
        </p:blipFill>
        <p:spPr>
          <a:xfrm>
            <a:off x="6156176" y="1250464"/>
            <a:ext cx="2686050" cy="156845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124" y="3004185"/>
            <a:ext cx="2687783" cy="201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56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2848" y="274340"/>
            <a:ext cx="8229600" cy="857250"/>
          </a:xfrm>
        </p:spPr>
        <p:txBody>
          <a:bodyPr>
            <a:noAutofit/>
          </a:bodyPr>
          <a:lstStyle/>
          <a:p>
            <a:r>
              <a:rPr lang="pl-PL" sz="3300" b="1" dirty="0"/>
              <a:t>W</a:t>
            </a:r>
            <a:r>
              <a:rPr lang="pl-PL" sz="3300" b="1" dirty="0" smtClean="0"/>
              <a:t>ęgierski </a:t>
            </a:r>
            <a:r>
              <a:rPr lang="pl-PL" sz="3300" b="1" dirty="0"/>
              <a:t>bohater narodowy</a:t>
            </a:r>
            <a:endParaRPr lang="pl-PL" sz="3300" b="1" dirty="0">
              <a:latin typeface="MaszynaAEG" panose="020B06000503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059582"/>
            <a:ext cx="6264696" cy="2451720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pl-PL" sz="1200" dirty="0"/>
              <a:t>Kiedy wybuchła rewolucja </a:t>
            </a:r>
            <a:r>
              <a:rPr lang="pl-PL" sz="1200" dirty="0" err="1"/>
              <a:t>Péter</a:t>
            </a:r>
            <a:r>
              <a:rPr lang="pl-PL" sz="1200" dirty="0"/>
              <a:t> wstąpił do grupy </a:t>
            </a:r>
            <a:r>
              <a:rPr lang="pl-PL" sz="1200" dirty="0" err="1"/>
              <a:t>Jánosa</a:t>
            </a:r>
            <a:r>
              <a:rPr lang="pl-PL" sz="1200" dirty="0"/>
              <a:t> </a:t>
            </a:r>
            <a:r>
              <a:rPr lang="pl-PL" sz="1200" dirty="0" err="1"/>
              <a:t>Szabó</a:t>
            </a:r>
            <a:r>
              <a:rPr lang="pl-PL" sz="1200" dirty="0"/>
              <a:t> </a:t>
            </a:r>
            <a:r>
              <a:rPr lang="pl-PL" sz="1200" dirty="0" smtClean="0"/>
              <a:t>z </a:t>
            </a:r>
            <a:r>
              <a:rPr lang="pl-PL" sz="1200" dirty="0"/>
              <a:t>placu </a:t>
            </a:r>
            <a:r>
              <a:rPr lang="pl-PL" sz="1200" dirty="0" err="1"/>
              <a:t>Széna</a:t>
            </a:r>
            <a:r>
              <a:rPr lang="pl-PL" sz="1200" dirty="0"/>
              <a:t> </a:t>
            </a:r>
            <a:r>
              <a:rPr lang="pl-PL" sz="1200" dirty="0" smtClean="0"/>
              <a:t>w </a:t>
            </a:r>
            <a:r>
              <a:rPr lang="pl-PL" sz="1200" dirty="0"/>
              <a:t>Budapeszcie. </a:t>
            </a:r>
            <a:endParaRPr lang="pl-PL" sz="1200" dirty="0" smtClean="0"/>
          </a:p>
          <a:p>
            <a:pPr marL="0" indent="0">
              <a:lnSpc>
                <a:spcPct val="170000"/>
              </a:lnSpc>
              <a:buNone/>
            </a:pPr>
            <a:endParaRPr lang="pl-PL" sz="1200" dirty="0"/>
          </a:p>
          <a:p>
            <a:pPr marL="0" indent="0">
              <a:lnSpc>
                <a:spcPct val="170000"/>
              </a:lnSpc>
              <a:buNone/>
            </a:pPr>
            <a:r>
              <a:rPr lang="pl-PL" sz="1200" dirty="0"/>
              <a:t>Jego młody wiek  budził początkowo wątpliwości dowódcy, który odmówił chłopcu przydzielenia broni. Ostatecznie pozostał z powstańcami, choć nie brał udziału 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>w </a:t>
            </a:r>
            <a:r>
              <a:rPr lang="pl-PL" sz="1200" dirty="0"/>
              <a:t>walkach</a:t>
            </a:r>
            <a:r>
              <a:rPr lang="pl-PL" sz="1200" dirty="0" smtClean="0"/>
              <a:t>.</a:t>
            </a:r>
          </a:p>
        </p:txBody>
      </p:sp>
      <p:pic>
        <p:nvPicPr>
          <p:cNvPr id="5" name="Picture 2" descr="Lads of Pest – or exploited child soldiers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059582"/>
            <a:ext cx="141037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323528" y="3481507"/>
            <a:ext cx="8640960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pl-PL" sz="1200" dirty="0" smtClean="0"/>
              <a:t>Powstanie </a:t>
            </a:r>
            <a:r>
              <a:rPr lang="pl-PL" sz="1200" dirty="0"/>
              <a:t>upadło, rozpoczął się czas ostrych represji </a:t>
            </a:r>
            <a:r>
              <a:rPr lang="pl-PL" sz="1200" dirty="0" smtClean="0"/>
              <a:t>i </a:t>
            </a:r>
            <a:r>
              <a:rPr lang="pl-PL" sz="1200" dirty="0"/>
              <a:t>masowych </a:t>
            </a:r>
            <a:r>
              <a:rPr lang="pl-PL" sz="1200" dirty="0" smtClean="0"/>
              <a:t>egzekucji.</a:t>
            </a:r>
            <a:endParaRPr lang="pl-PL" sz="1200" dirty="0"/>
          </a:p>
          <a:p>
            <a:pPr>
              <a:lnSpc>
                <a:spcPct val="170000"/>
              </a:lnSpc>
            </a:pPr>
            <a:endParaRPr lang="pl-PL" sz="1200" dirty="0"/>
          </a:p>
          <a:p>
            <a:pPr>
              <a:lnSpc>
                <a:spcPct val="170000"/>
              </a:lnSpc>
            </a:pPr>
            <a:r>
              <a:rPr lang="pl-PL" sz="1200" dirty="0"/>
              <a:t>W obliczu </a:t>
            </a:r>
            <a:r>
              <a:rPr lang="pl-PL" sz="1200" dirty="0" smtClean="0"/>
              <a:t>prześladowań </a:t>
            </a:r>
            <a:r>
              <a:rPr lang="pl-PL" sz="1200" dirty="0"/>
              <a:t>Mansfeld zorganizował wraz z kilkoma kolegami zbrojną grupę, zamierzali uwolnić więźniów politycznych i wzniecić powstanie na nowo. 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64131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78376"/>
            <a:ext cx="8229600" cy="857250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latin typeface="MaszynaAEG" panose="020B0600050302020204" pitchFamily="34" charset="0"/>
              </a:rPr>
              <a:t>Egzekucja bohatera</a:t>
            </a:r>
            <a:endParaRPr lang="pl-PL" sz="3600" b="1" dirty="0">
              <a:latin typeface="MaszynaAEG" panose="020B06000503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03598"/>
            <a:ext cx="5544616" cy="367585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pl-PL" sz="1100" dirty="0"/>
              <a:t>Po jednej z </a:t>
            </a:r>
            <a:r>
              <a:rPr lang="pl-PL" sz="1100" dirty="0" smtClean="0"/>
              <a:t>akcji, </a:t>
            </a:r>
            <a:r>
              <a:rPr lang="pl-PL" sz="1100" dirty="0"/>
              <a:t>wraz z czwórką swoich </a:t>
            </a:r>
            <a:r>
              <a:rPr lang="pl-PL" sz="1100" dirty="0" smtClean="0"/>
              <a:t>towarzyszy, </a:t>
            </a:r>
            <a:r>
              <a:rPr lang="pl-PL" sz="1100" dirty="0"/>
              <a:t>został aresztowany. Warunki więzienne okazały się niezwykle trudne, chłopcy byli przesłuchiwani nocami, bici, przetrzymywani </a:t>
            </a:r>
            <a:r>
              <a:rPr lang="pl-PL" sz="1100" dirty="0" smtClean="0"/>
              <a:t/>
            </a:r>
            <a:br>
              <a:rPr lang="pl-PL" sz="1100" dirty="0" smtClean="0"/>
            </a:br>
            <a:r>
              <a:rPr lang="pl-PL" sz="1100" dirty="0" smtClean="0"/>
              <a:t>w </a:t>
            </a:r>
            <a:r>
              <a:rPr lang="pl-PL" sz="1100" dirty="0"/>
              <a:t>małych ciemnych celach</a:t>
            </a:r>
            <a:r>
              <a:rPr lang="pl-PL" sz="1100" dirty="0" smtClean="0"/>
              <a:t>.</a:t>
            </a:r>
          </a:p>
          <a:p>
            <a:pPr marL="0" indent="0">
              <a:lnSpc>
                <a:spcPct val="170000"/>
              </a:lnSpc>
              <a:buNone/>
            </a:pPr>
            <a:endParaRPr lang="pl-PL" sz="1100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pl-PL" sz="1100" dirty="0" smtClean="0"/>
              <a:t>Prokurator </a:t>
            </a:r>
            <a:r>
              <a:rPr lang="pl-PL" sz="1100" dirty="0"/>
              <a:t>nazwał ich zdrajcami klasowymi </a:t>
            </a:r>
            <a:r>
              <a:rPr lang="pl-PL" sz="1100" dirty="0" smtClean="0"/>
              <a:t/>
            </a:r>
            <a:br>
              <a:rPr lang="pl-PL" sz="1100" dirty="0" smtClean="0"/>
            </a:br>
            <a:r>
              <a:rPr lang="pl-PL" sz="1100" dirty="0" smtClean="0"/>
              <a:t>i kontrrewolucjonistami</a:t>
            </a:r>
            <a:r>
              <a:rPr lang="pl-PL" sz="1100" dirty="0"/>
              <a:t>. </a:t>
            </a:r>
            <a:r>
              <a:rPr lang="pl-PL" sz="1100" dirty="0" smtClean="0"/>
              <a:t>Żądał </a:t>
            </a:r>
            <a:r>
              <a:rPr lang="pl-PL" sz="1100" dirty="0"/>
              <a:t>najcięższych kar. </a:t>
            </a:r>
            <a:endParaRPr lang="pl-PL" sz="1100" dirty="0" smtClean="0"/>
          </a:p>
          <a:p>
            <a:pPr marL="0" indent="0">
              <a:lnSpc>
                <a:spcPct val="170000"/>
              </a:lnSpc>
              <a:buNone/>
            </a:pPr>
            <a:endParaRPr lang="pl-PL" sz="1100" dirty="0"/>
          </a:p>
          <a:p>
            <a:pPr marL="0" indent="0">
              <a:lnSpc>
                <a:spcPct val="170000"/>
              </a:lnSpc>
              <a:buNone/>
            </a:pPr>
            <a:r>
              <a:rPr lang="pl-PL" sz="1100" dirty="0"/>
              <a:t>21 listopada 1958 roku </a:t>
            </a:r>
            <a:r>
              <a:rPr lang="pl-PL" sz="1100" dirty="0" err="1"/>
              <a:t>Pétera</a:t>
            </a:r>
            <a:r>
              <a:rPr lang="pl-PL" sz="1100" dirty="0"/>
              <a:t> skazano na dożywocie, 19 marca 1959 roku – dziewięć dni po osiągnięciu przez chłopca pełnoletności, Sąd Ludowy Budapesztu zaostrzył karę. Wyrokiem była śmierć. Mansfeld został stracony przez powieszenie 21 marca rano. Z powodu źle wykonanej egzekucji jego agonia trwała 13 minut.</a:t>
            </a:r>
          </a:p>
          <a:p>
            <a:pPr marL="0" indent="0">
              <a:lnSpc>
                <a:spcPct val="170000"/>
              </a:lnSpc>
              <a:buNone/>
            </a:pPr>
            <a:endParaRPr lang="pl-PL" sz="1100" dirty="0"/>
          </a:p>
          <a:p>
            <a:pPr marL="0" indent="0">
              <a:lnSpc>
                <a:spcPct val="170000"/>
              </a:lnSpc>
              <a:buNone/>
            </a:pPr>
            <a:endParaRPr lang="pl-PL" sz="2000" dirty="0">
              <a:latin typeface="MaszynaAEG" panose="020B0600050302020204" pitchFamily="34" charset="0"/>
            </a:endParaRPr>
          </a:p>
        </p:txBody>
      </p:sp>
      <p:pic>
        <p:nvPicPr>
          <p:cNvPr id="7170" name="Picture 2" descr="Peter Mansfeld Monument (Budapeszt, Węgry) - opinie - Tripadvi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582" y="1263067"/>
            <a:ext cx="2256997" cy="300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396949" y="429994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Pomnik Mansfelda </a:t>
            </a:r>
            <a:br>
              <a:rPr lang="pl-PL" sz="1200" dirty="0" smtClean="0"/>
            </a:br>
            <a:r>
              <a:rPr lang="pl-PL" sz="1200" dirty="0" smtClean="0"/>
              <a:t>w Budapeszcie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08107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78376"/>
            <a:ext cx="8229600" cy="857250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latin typeface="MaszynaAEG" panose="020B0600050302020204" pitchFamily="34" charset="0"/>
              </a:rPr>
              <a:t>Pamięć o nich nigdy nie zginie!</a:t>
            </a:r>
            <a:endParaRPr lang="pl-PL" sz="2800" b="1" dirty="0">
              <a:latin typeface="MaszynaAEG" panose="020B06000503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00150"/>
            <a:ext cx="5266928" cy="367585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100" dirty="0"/>
              <a:t>Romek Strzałkowski  był najmłodszą śmiertelną ofiarą Czerwca '56. Zastrzelony trzynastolatek stał się symbolem robotniczego buntu i jego krwawego stłumienia</a:t>
            </a:r>
            <a:r>
              <a:rPr lang="pl-PL" sz="1100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100" dirty="0"/>
          </a:p>
          <a:p>
            <a:pPr marL="0" indent="0">
              <a:lnSpc>
                <a:spcPct val="150000"/>
              </a:lnSpc>
              <a:buNone/>
            </a:pPr>
            <a:r>
              <a:rPr lang="pl-PL" sz="1100" dirty="0" err="1"/>
              <a:t>Péter</a:t>
            </a:r>
            <a:r>
              <a:rPr lang="pl-PL" sz="1100" dirty="0"/>
              <a:t> Mansfeld  był najmłodszą  ofiarą represji po rewolucji 1956 roku. Chłopiec bezapelacyjnie wpisał się </a:t>
            </a:r>
            <a:r>
              <a:rPr lang="pl-PL" sz="1100" dirty="0" smtClean="0"/>
              <a:t/>
            </a:r>
            <a:br>
              <a:rPr lang="pl-PL" sz="1100" dirty="0" smtClean="0"/>
            </a:br>
            <a:r>
              <a:rPr lang="pl-PL" sz="1100" dirty="0" smtClean="0"/>
              <a:t>w </a:t>
            </a:r>
            <a:r>
              <a:rPr lang="pl-PL" sz="1100" dirty="0"/>
              <a:t>historię i pamięć Węgrów jako jeden z bohaterów narodowych – ten, który nie bał się walczyć o wolność </a:t>
            </a:r>
            <a:r>
              <a:rPr lang="pl-PL" sz="1100" dirty="0" smtClean="0"/>
              <a:t/>
            </a:r>
            <a:br>
              <a:rPr lang="pl-PL" sz="1100" dirty="0" smtClean="0"/>
            </a:br>
            <a:r>
              <a:rPr lang="pl-PL" sz="1100" dirty="0" smtClean="0"/>
              <a:t>i </a:t>
            </a:r>
            <a:r>
              <a:rPr lang="pl-PL" sz="1100" dirty="0"/>
              <a:t>za tę walkę zapłacił najwyższą cenę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100" dirty="0" smtClean="0"/>
          </a:p>
          <a:p>
            <a:pPr marL="0" indent="0">
              <a:lnSpc>
                <a:spcPts val="1600"/>
              </a:lnSpc>
              <a:buNone/>
            </a:pPr>
            <a:r>
              <a:rPr lang="pl-PL" sz="1100" dirty="0"/>
              <a:t>Młodzi Boh</a:t>
            </a:r>
            <a:r>
              <a:rPr lang="pl-PL" sz="1100" dirty="0"/>
              <a:t>aterowie są symbolami polsko-węgierskiego braterstwa i solidarności.</a:t>
            </a:r>
          </a:p>
          <a:p>
            <a:pPr marL="0" indent="0">
              <a:lnSpc>
                <a:spcPts val="1600"/>
              </a:lnSpc>
              <a:buNone/>
            </a:pPr>
            <a:r>
              <a:rPr lang="pl-PL" sz="1100" dirty="0"/>
              <a:t>Pamięć o Romku Strzałkowskim i Peterze Mansfeldzie umacnia oba narody w tym, aby nigdy nie zrezygnować </a:t>
            </a:r>
            <a:r>
              <a:rPr lang="pl-PL" sz="1100" dirty="0" smtClean="0"/>
              <a:t/>
            </a:r>
            <a:br>
              <a:rPr lang="pl-PL" sz="1100" dirty="0" smtClean="0"/>
            </a:br>
            <a:r>
              <a:rPr lang="pl-PL" sz="1100" dirty="0" smtClean="0"/>
              <a:t>z </a:t>
            </a:r>
            <a:r>
              <a:rPr lang="pl-PL" sz="1100" dirty="0"/>
              <a:t>walki o wolność. 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100" dirty="0"/>
          </a:p>
          <a:p>
            <a:pPr marL="0" indent="0">
              <a:lnSpc>
                <a:spcPct val="170000"/>
              </a:lnSpc>
              <a:buNone/>
            </a:pPr>
            <a:endParaRPr lang="pl-PL" sz="2000" dirty="0">
              <a:latin typeface="MaszynaAEG" panose="020B06000503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42700"/>
            <a:ext cx="2458339" cy="3417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516216" y="4661584"/>
            <a:ext cx="2458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Skrzyżowanie ulic dwóch bohaterów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62411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78376"/>
            <a:ext cx="8229600" cy="857250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latin typeface="MaszynaAEG" panose="020B0600050302020204" pitchFamily="34" charset="0"/>
              </a:rPr>
              <a:t>Węgry też pamiętają</a:t>
            </a:r>
            <a:r>
              <a:rPr lang="pl-PL" sz="3600" b="1" dirty="0" smtClean="0">
                <a:latin typeface="MaszynaAEG" panose="020B0600050302020204" pitchFamily="34" charset="0"/>
              </a:rPr>
              <a:t>!</a:t>
            </a:r>
            <a:endParaRPr lang="pl-PL" sz="3600" b="1" dirty="0">
              <a:latin typeface="MaszynaAEG" panose="020B06000503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827584" y="4587974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Tablice </a:t>
            </a:r>
            <a:r>
              <a:rPr lang="pl-PL" sz="1400" b="1" dirty="0"/>
              <a:t>upamiętniające chłopców znajdują się na fasadzie Szkoły Podstawowej im. Ferenca </a:t>
            </a:r>
            <a:r>
              <a:rPr lang="pl-PL" sz="1400" b="1" dirty="0" err="1"/>
              <a:t>Csika</a:t>
            </a:r>
            <a:r>
              <a:rPr lang="pl-PL" sz="1400" b="1" dirty="0"/>
              <a:t> w Budapeszcie.</a:t>
            </a:r>
            <a:endParaRPr lang="pl-PL" sz="14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51670"/>
            <a:ext cx="4572000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03598"/>
            <a:ext cx="4694237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85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3 LAT 13 MINUT">
      <a:majorFont>
        <a:latin typeface="MaszynaAEG"/>
        <a:ea typeface=""/>
        <a:cs typeface=""/>
      </a:majorFont>
      <a:minorFont>
        <a:latin typeface="MaszynaAEG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295</Words>
  <Application>Microsoft Office PowerPoint</Application>
  <PresentationFormat>Pokaz na ekranie (16:9)</PresentationFormat>
  <Paragraphs>50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MaszynaAEG</vt:lpstr>
      <vt:lpstr>Courier New</vt:lpstr>
      <vt:lpstr>Motyw pakietu Office</vt:lpstr>
      <vt:lpstr>Szkoła pamięta: 13 lat, 13 minut</vt:lpstr>
      <vt:lpstr>Wbrew systemowi…</vt:lpstr>
      <vt:lpstr>Masowe zrywy </vt:lpstr>
      <vt:lpstr>Najmłodsze ofiary</vt:lpstr>
      <vt:lpstr>Twarz Poznańskiego Czerwca </vt:lpstr>
      <vt:lpstr>Węgierski bohater narodowy</vt:lpstr>
      <vt:lpstr>Egzekucja bohatera</vt:lpstr>
      <vt:lpstr>Pamięć o nich nigdy nie zginie!</vt:lpstr>
      <vt:lpstr>Węgry też pamiętają!</vt:lpstr>
      <vt:lpstr>Cześć i chwała bohaterom!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Krzysztof Malesa</dc:creator>
  <cp:lastModifiedBy>Krzysztof Malesa</cp:lastModifiedBy>
  <cp:revision>14</cp:revision>
  <dcterms:created xsi:type="dcterms:W3CDTF">2021-05-25T08:45:20Z</dcterms:created>
  <dcterms:modified xsi:type="dcterms:W3CDTF">2021-05-25T11:16:51Z</dcterms:modified>
</cp:coreProperties>
</file>