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622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432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57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638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6211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787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6987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719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887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886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863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7FF4F-946C-4263-AEBB-A7D9E3AD4CC0}" type="datetimeFigureOut">
              <a:rPr lang="sk-SK" smtClean="0"/>
              <a:t>4. 12. 2020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409D3-5C60-4336-8937-D68DBE81BAE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505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Výber </a:t>
            </a:r>
            <a:r>
              <a:rPr lang="sk-SK" dirty="0" smtClean="0"/>
              <a:t>distribúcie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Distribúcia je cesta, po ktorej sa váš výrobok dostáva k užívateľovi</a:t>
            </a:r>
          </a:p>
          <a:p>
            <a:r>
              <a:rPr lang="sk-SK" dirty="0" smtClean="0"/>
              <a:t>Je dôležitým článkom marketingového procesu.</a:t>
            </a:r>
          </a:p>
          <a:p>
            <a:r>
              <a:rPr lang="sk-SK" dirty="0" smtClean="0"/>
              <a:t>Výber najlepšej distribučnej siete je problém, ktorý riešia takmer všetci výrobcovia, dovozcovia a veľkoobchodníci.</a:t>
            </a:r>
          </a:p>
          <a:p>
            <a:r>
              <a:rPr lang="sk-SK" dirty="0" smtClean="0"/>
              <a:t>Distribúcia sa týka aj tých foriem podnikania, ktoré sa pokladajú za služby, ale predávajú konkrétne produkty, ako sú napr. spoločnosti vyrábajúci počítačový softvér.</a:t>
            </a:r>
          </a:p>
          <a:p>
            <a:r>
              <a:rPr lang="sk-SK" dirty="0" smtClean="0"/>
              <a:t>Je aplikovateľná aj na mnoho spoločností ponúkajúcich služby.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769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Zatiaľ neexistuje žiaden jednoduchý, ideálny distribučný kanál, lebo každý má svoje vlastné zložitosti, výhody aj nevýhody.</a:t>
            </a:r>
          </a:p>
          <a:p>
            <a:endParaRPr lang="sk-SK" dirty="0"/>
          </a:p>
          <a:p>
            <a:r>
              <a:rPr lang="sk-SK" dirty="0" smtClean="0"/>
              <a:t>Ziskové rozpätie sa môže pohybovať v rozmedzí 5 – 15%, ak ste sprostredkovateľ ( dovozca alebo veľkoobchodník) </a:t>
            </a:r>
          </a:p>
          <a:p>
            <a:pPr marL="0" indent="0">
              <a:buNone/>
            </a:pPr>
            <a:r>
              <a:rPr lang="sk-SK" dirty="0"/>
              <a:t>p</a:t>
            </a:r>
            <a:r>
              <a:rPr lang="sk-SK" dirty="0" smtClean="0"/>
              <a:t>odstatne viac, keď predávate priamo a v závislosti od toho, akú distribučnú metódu ste zvolili.</a:t>
            </a:r>
          </a:p>
          <a:p>
            <a:r>
              <a:rPr lang="sk-SK" dirty="0"/>
              <a:t>Vyskúšajte viacero distribučných metód, aby ste našli pre seba tú </a:t>
            </a:r>
            <a:r>
              <a:rPr lang="sk-SK" dirty="0" smtClean="0"/>
              <a:t>najlepšiu. 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065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61330155"/>
              </p:ext>
            </p:extLst>
          </p:nvPr>
        </p:nvGraphicFramePr>
        <p:xfrm>
          <a:off x="-67733" y="313444"/>
          <a:ext cx="12222000" cy="5628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4000">
                  <a:extLst>
                    <a:ext uri="{9D8B030D-6E8A-4147-A177-3AD203B41FA5}">
                      <a16:colId xmlns:a16="http://schemas.microsoft.com/office/drawing/2014/main" val="1913583059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687863892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0856176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316884448"/>
                    </a:ext>
                  </a:extLst>
                </a:gridCol>
                <a:gridCol w="1782000">
                  <a:extLst>
                    <a:ext uri="{9D8B030D-6E8A-4147-A177-3AD203B41FA5}">
                      <a16:colId xmlns:a16="http://schemas.microsoft.com/office/drawing/2014/main" val="2374309675"/>
                    </a:ext>
                  </a:extLst>
                </a:gridCol>
                <a:gridCol w="3924000">
                  <a:extLst>
                    <a:ext uri="{9D8B030D-6E8A-4147-A177-3AD203B41FA5}">
                      <a16:colId xmlns:a16="http://schemas.microsoft.com/office/drawing/2014/main" val="4251839720"/>
                    </a:ext>
                  </a:extLst>
                </a:gridCol>
              </a:tblGrid>
              <a:tr h="365419">
                <a:tc gridSpan="6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Výber distribučných metód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012096"/>
                  </a:ext>
                </a:extLst>
              </a:tr>
              <a:tr h="913548">
                <a:tc>
                  <a:txBody>
                    <a:bodyPr/>
                    <a:lstStyle/>
                    <a:p>
                      <a:r>
                        <a:rPr lang="sk-SK" dirty="0" smtClean="0"/>
                        <a:t>Distribučná metóda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Zodpovedajúce</a:t>
                      </a:r>
                      <a:r>
                        <a:rPr lang="sk-SK" baseline="0" dirty="0" smtClean="0"/>
                        <a:t> nábehové náklady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Potenciálne pokrytie trhu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Pracovné zaťaženie manažmentu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Pravdepodobné ziskové rozpätie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Body na zváženie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530293"/>
                  </a:ext>
                </a:extLst>
              </a:tr>
              <a:tr h="913548">
                <a:tc>
                  <a:txBody>
                    <a:bodyPr/>
                    <a:lstStyle/>
                    <a:p>
                      <a:r>
                        <a:rPr lang="sk-SK" dirty="0" smtClean="0"/>
                        <a:t>Predaj do maloobchodnej siete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Vhodná cesta premnohých výrobcov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08027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r>
                        <a:rPr lang="sk-SK" dirty="0" smtClean="0"/>
                        <a:t>Predaj z jedného podniku do druhého podniku</a:t>
                      </a:r>
                      <a:r>
                        <a:rPr lang="sk-SK" sz="1600" dirty="0" smtClean="0"/>
                        <a:t>(bez maloobchodu)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Nízke- stredné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variabilné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Priamy predaj je vhodný pre tých, čo vyrábajú súčiastky alebo dodávajú systémy, zariadenia pre iných podnikateľov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530337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sk-SK" dirty="0" smtClean="0"/>
                        <a:t>Predaj on-line</a:t>
                      </a:r>
                    </a:p>
                    <a:p>
                      <a:r>
                        <a:rPr lang="sk-SK" dirty="0" smtClean="0"/>
                        <a:t>(prostredníctvom</a:t>
                      </a:r>
                      <a:r>
                        <a:rPr lang="sk-SK" baseline="0" dirty="0" smtClean="0"/>
                        <a:t> webových stránok)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 - stredné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Eventuálne celosvetové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Obľúbená ako samostatná distribučná metóda alebo</a:t>
                      </a:r>
                      <a:r>
                        <a:rPr lang="sk-SK" baseline="0" dirty="0" smtClean="0"/>
                        <a:t> v kombinácii s inými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910623"/>
                  </a:ext>
                </a:extLst>
              </a:tr>
              <a:tr h="1260000">
                <a:tc>
                  <a:txBody>
                    <a:bodyPr/>
                    <a:lstStyle/>
                    <a:p>
                      <a:r>
                        <a:rPr lang="sk-SK" dirty="0" smtClean="0"/>
                        <a:t>Vývoz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medzinárodné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nízke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Je vhodná len pre podnikateľov s výrobkom, ktorý má medzinárodný ohlas a znesie vyššie náklady spojené s exportom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366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6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68985923"/>
              </p:ext>
            </p:extLst>
          </p:nvPr>
        </p:nvGraphicFramePr>
        <p:xfrm>
          <a:off x="114477" y="369358"/>
          <a:ext cx="12012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000">
                  <a:extLst>
                    <a:ext uri="{9D8B030D-6E8A-4147-A177-3AD203B41FA5}">
                      <a16:colId xmlns:a16="http://schemas.microsoft.com/office/drawing/2014/main" val="2774756261"/>
                    </a:ext>
                  </a:extLst>
                </a:gridCol>
                <a:gridCol w="1404000">
                  <a:extLst>
                    <a:ext uri="{9D8B030D-6E8A-4147-A177-3AD203B41FA5}">
                      <a16:colId xmlns:a16="http://schemas.microsoft.com/office/drawing/2014/main" val="2714596084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6326276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83703511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137455140"/>
                    </a:ext>
                  </a:extLst>
                </a:gridCol>
                <a:gridCol w="3744000">
                  <a:extLst>
                    <a:ext uri="{9D8B030D-6E8A-4147-A177-3AD203B41FA5}">
                      <a16:colId xmlns:a16="http://schemas.microsoft.com/office/drawing/2014/main" val="1803246882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Výber distribučných metód</a:t>
                      </a:r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4291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Distribučná metóda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Zodpovedajúce</a:t>
                      </a:r>
                      <a:r>
                        <a:rPr lang="sk-SK" baseline="0" dirty="0" smtClean="0"/>
                        <a:t> nábehové náklady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Potenciálne pokrytie trhu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Pracovné zaťaženie manažmentu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Pravdepodobné ziskové rozpätie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Body na zváženie</a:t>
                      </a:r>
                      <a:endParaRPr lang="sk-SK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434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Priamy predaj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Stredné- 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Eventuálne 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Stredné - 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Špecializovaná metóda je vhodná len pre výrobky so</a:t>
                      </a:r>
                      <a:r>
                        <a:rPr lang="sk-SK" baseline="0" dirty="0" smtClean="0"/>
                        <a:t> širokým ohlasom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509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Zásielkový predaj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Stredné- 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Eventuálne 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Stredné - vysoké 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Hoci je lákavé „zbaviť sa prostredníka“, úspešná realizácia tejto</a:t>
                      </a:r>
                      <a:r>
                        <a:rPr lang="sk-SK" baseline="0" dirty="0" smtClean="0"/>
                        <a:t> metódy je často ťažká a nákladná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5286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Predaj licencie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Stredné - 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vysoké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stredné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Populárny prístup, vyžaduje však značný kapitál a skúsený manažérsky</a:t>
                      </a:r>
                      <a:r>
                        <a:rPr lang="sk-SK" baseline="0" dirty="0" smtClean="0"/>
                        <a:t> tím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71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9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342</Words>
  <Application>Microsoft Office PowerPoint</Application>
  <PresentationFormat>Širokouhlá</PresentationFormat>
  <Paragraphs>68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Motív balíka Office</vt:lpstr>
      <vt:lpstr>Výber distribúcie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Výber distribucie</dc:title>
  <dc:creator>ssus</dc:creator>
  <cp:lastModifiedBy>ssus</cp:lastModifiedBy>
  <cp:revision>14</cp:revision>
  <dcterms:created xsi:type="dcterms:W3CDTF">2020-12-03T20:54:09Z</dcterms:created>
  <dcterms:modified xsi:type="dcterms:W3CDTF">2020-12-04T11:00:55Z</dcterms:modified>
</cp:coreProperties>
</file>