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DF5E-C812-41CC-9776-7567B3369042}" type="datetimeFigureOut">
              <a:rPr lang="sk-SK" smtClean="0"/>
              <a:t>2. 3. 2021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35D1-A6C3-46D2-83CE-FE4008F0D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038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DF5E-C812-41CC-9776-7567B3369042}" type="datetimeFigureOut">
              <a:rPr lang="sk-SK" smtClean="0"/>
              <a:t>2. 3. 2021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35D1-A6C3-46D2-83CE-FE4008F0D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874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DF5E-C812-41CC-9776-7567B3369042}" type="datetimeFigureOut">
              <a:rPr lang="sk-SK" smtClean="0"/>
              <a:t>2. 3. 2021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35D1-A6C3-46D2-83CE-FE4008F0D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832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DF5E-C812-41CC-9776-7567B3369042}" type="datetimeFigureOut">
              <a:rPr lang="sk-SK" smtClean="0"/>
              <a:t>2. 3. 2021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35D1-A6C3-46D2-83CE-FE4008F0D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271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DF5E-C812-41CC-9776-7567B3369042}" type="datetimeFigureOut">
              <a:rPr lang="sk-SK" smtClean="0"/>
              <a:t>2. 3. 2021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35D1-A6C3-46D2-83CE-FE4008F0D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5717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DF5E-C812-41CC-9776-7567B3369042}" type="datetimeFigureOut">
              <a:rPr lang="sk-SK" smtClean="0"/>
              <a:t>2. 3. 2021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35D1-A6C3-46D2-83CE-FE4008F0D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346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DF5E-C812-41CC-9776-7567B3369042}" type="datetimeFigureOut">
              <a:rPr lang="sk-SK" smtClean="0"/>
              <a:t>2. 3. 2021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35D1-A6C3-46D2-83CE-FE4008F0D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536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DF5E-C812-41CC-9776-7567B3369042}" type="datetimeFigureOut">
              <a:rPr lang="sk-SK" smtClean="0"/>
              <a:t>2. 3. 2021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35D1-A6C3-46D2-83CE-FE4008F0D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240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DF5E-C812-41CC-9776-7567B3369042}" type="datetimeFigureOut">
              <a:rPr lang="sk-SK" smtClean="0"/>
              <a:t>2. 3. 2021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35D1-A6C3-46D2-83CE-FE4008F0D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9658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DF5E-C812-41CC-9776-7567B3369042}" type="datetimeFigureOut">
              <a:rPr lang="sk-SK" smtClean="0"/>
              <a:t>2. 3. 2021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35D1-A6C3-46D2-83CE-FE4008F0D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054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DF5E-C812-41CC-9776-7567B3369042}" type="datetimeFigureOut">
              <a:rPr lang="sk-SK" smtClean="0"/>
              <a:t>2. 3. 2021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35D1-A6C3-46D2-83CE-FE4008F0D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753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2DF5E-C812-41CC-9776-7567B3369042}" type="datetimeFigureOut">
              <a:rPr lang="sk-SK" smtClean="0"/>
              <a:t>2. 3. 2021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635D1-A6C3-46D2-83CE-FE4008F0D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264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Marketingový plán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312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338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/>
              <a:t>Marketingový plán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08104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je vrcholom marketingového prieskumu.</a:t>
            </a:r>
          </a:p>
          <a:p>
            <a:r>
              <a:rPr lang="sk-SK" dirty="0" smtClean="0"/>
              <a:t>Je to dokument, v ktorom sú prehľadne rozpísané </a:t>
            </a:r>
            <a:r>
              <a:rPr lang="sk-SK" dirty="0" smtClean="0"/>
              <a:t>ciele</a:t>
            </a:r>
            <a:r>
              <a:rPr lang="sk-SK" dirty="0" smtClean="0"/>
              <a:t> vášho marketingu a spôsob, ako ich chcete dosiahnuť.</a:t>
            </a:r>
          </a:p>
          <a:p>
            <a:r>
              <a:rPr lang="sk-SK" dirty="0" smtClean="0"/>
              <a:t> Je užitočný v začiatkoch podnikania, keď sa potrebujete sústrediť na marketingovú stratégiu, rozpočet a výsledky, ktoré tak dosiahnete.</a:t>
            </a:r>
          </a:p>
          <a:p>
            <a:r>
              <a:rPr lang="sk-SK" dirty="0" smtClean="0"/>
              <a:t>Obsahuje smer, ktorým sa podnikanie uberá a predvída úroveň budúceho predaja.</a:t>
            </a:r>
          </a:p>
          <a:p>
            <a:r>
              <a:rPr lang="sk-SK" dirty="0" smtClean="0"/>
              <a:t>Je to metóda, ktorá skúma aspekty podnikania, ktoré nedosiahlo úspechy v súlade s plánom a iné aspekty, ktoré by mohli byť v budúcnosti výhodnejšie.</a:t>
            </a:r>
          </a:p>
          <a:p>
            <a:r>
              <a:rPr lang="sk-SK" dirty="0" smtClean="0"/>
              <a:t>Nevyhnutný je pri spúšťaní nového projektu.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1738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024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/>
              <a:t>Výhody marketingového plánu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r>
              <a:rPr lang="sk-SK" dirty="0" smtClean="0"/>
              <a:t>Plánovanie marketingu je výhodné z finančného hľadiska, lebo môže poukázať na cestu predaja, ktorá je ziskovejšia.</a:t>
            </a:r>
          </a:p>
          <a:p>
            <a:r>
              <a:rPr lang="sk-SK" dirty="0" smtClean="0"/>
              <a:t>Možnosť extrahovať svoje skúsenosti a využiť nové smery.</a:t>
            </a:r>
          </a:p>
          <a:p>
            <a:r>
              <a:rPr lang="sk-SK" dirty="0" smtClean="0"/>
              <a:t>Umožňuje sústrediť sa na marketing praktickým spôsobom a pozrieť sa aké robíte pokroky.</a:t>
            </a:r>
          </a:p>
          <a:p>
            <a:r>
              <a:rPr lang="sk-SK" dirty="0" smtClean="0"/>
              <a:t>Poskytuje podobne ako podnikateľský plán orientačnú mapu, mali by ste sa k nemu neustále vracať a dopĺňať ho.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5435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0898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/>
              <a:t>Obsah plánu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46760" y="836023"/>
            <a:ext cx="10515600" cy="5394959"/>
          </a:xfrm>
        </p:spPr>
        <p:txBody>
          <a:bodyPr/>
          <a:lstStyle/>
          <a:p>
            <a:r>
              <a:rPr lang="sk-SK" dirty="0" smtClean="0"/>
              <a:t>Hlavné témy, ktorými sa plán zaoberá: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Kde sa nachádzate – </a:t>
            </a:r>
            <a:r>
              <a:rPr lang="sk-SK" dirty="0" smtClean="0"/>
              <a:t>plán môže poukázať na aspekty, ktoré sú ziskovejšie a preto by sa mali v budúcnosti dôraznejšie propagovať, popr. neziskové činnosti, ktoré by sa mali v budúcnosti zrušiť, alebo zmeniť. Ak skúšate niečo, čo nefunguje podľa vášho očakávania, plán vám môže ukázať, čo ste urobili nesprávne.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Kam chcete ísť – </a:t>
            </a:r>
            <a:r>
              <a:rPr lang="sk-SK" dirty="0" smtClean="0"/>
              <a:t>táto časť môže obsahovať príležitosti, ktoré vidíte pre vaše podnikanie, prípadne hrozby zo strany zmien na trhu, konkurencie, alebo iných zdrojov. Ak to pridáte k tomu, čo bolo doteraz úspešné, môžete si naplánovať budúce ciele.</a:t>
            </a:r>
            <a:endParaRPr lang="sk-SK" dirty="0" smtClean="0">
              <a:solidFill>
                <a:srgbClr val="FF0000"/>
              </a:solidFill>
            </a:endParaRPr>
          </a:p>
          <a:p>
            <a:r>
              <a:rPr lang="sk-SK" dirty="0" smtClean="0">
                <a:solidFill>
                  <a:srgbClr val="FF0000"/>
                </a:solidFill>
              </a:rPr>
              <a:t>Ako sa tam dostať - </a:t>
            </a:r>
            <a:r>
              <a:rPr lang="sk-SK" dirty="0" smtClean="0"/>
              <a:t>marketingová stratégia, ako dosiahnuť vytýčené ciele za stanovené obdobie.</a:t>
            </a:r>
          </a:p>
          <a:p>
            <a:endParaRPr lang="sk-SK" dirty="0" smtClean="0"/>
          </a:p>
          <a:p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7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149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/>
              <a:t>Prvky marketingového plánu</a:t>
            </a:r>
            <a:endParaRPr lang="sk-SK" sz="3600" b="1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092265"/>
              </p:ext>
            </p:extLst>
          </p:nvPr>
        </p:nvGraphicFramePr>
        <p:xfrm>
          <a:off x="838200" y="889000"/>
          <a:ext cx="10515600" cy="5491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91937">
                  <a:extLst>
                    <a:ext uri="{9D8B030D-6E8A-4147-A177-3AD203B41FA5}">
                      <a16:colId xmlns:a16="http://schemas.microsoft.com/office/drawing/2014/main" val="724659321"/>
                    </a:ext>
                  </a:extLst>
                </a:gridCol>
                <a:gridCol w="3853543">
                  <a:extLst>
                    <a:ext uri="{9D8B030D-6E8A-4147-A177-3AD203B41FA5}">
                      <a16:colId xmlns:a16="http://schemas.microsoft.com/office/drawing/2014/main" val="2265412889"/>
                    </a:ext>
                  </a:extLst>
                </a:gridCol>
                <a:gridCol w="4770120">
                  <a:extLst>
                    <a:ext uri="{9D8B030D-6E8A-4147-A177-3AD203B41FA5}">
                      <a16:colId xmlns:a16="http://schemas.microsoft.com/office/drawing/2014/main" val="425639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Časť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Čo zahrnúť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Poznámky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903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1. Minulý rok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Krátky prehľad minulého</a:t>
                      </a:r>
                      <a:r>
                        <a:rPr lang="sk-SK" baseline="0" dirty="0" smtClean="0"/>
                        <a:t> roka, zdôraznenie významných udalostí vrátane úspechov aj neúspechov.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Použite prehľad, aby ste vedeli, akoby trendy mohli pokračovať v budúcnosti.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546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2. Ciele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Vytýčenie cieľa.</a:t>
                      </a:r>
                    </a:p>
                    <a:p>
                      <a:r>
                        <a:rPr lang="sk-SK" dirty="0" smtClean="0"/>
                        <a:t>Môže to byť z hľadiska obratu, objemu predaja, zákazníkov alebo stanovenia marketingových merateľných cieľov (napr. otvorenie</a:t>
                      </a:r>
                      <a:r>
                        <a:rPr lang="sk-SK" baseline="0" dirty="0" smtClean="0"/>
                        <a:t> nového obchodu).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Sformulujte svoje ciele ako krátke</a:t>
                      </a:r>
                      <a:r>
                        <a:rPr lang="sk-SK" baseline="0" dirty="0" smtClean="0"/>
                        <a:t> vyhlásenie</a:t>
                      </a:r>
                    </a:p>
                    <a:p>
                      <a:r>
                        <a:rPr lang="sk-SK" baseline="0" dirty="0" smtClean="0"/>
                        <a:t>Buďte skromný vo svojich cieľoch. (postupnosť malých krokov).</a:t>
                      </a:r>
                    </a:p>
                    <a:p>
                      <a:r>
                        <a:rPr lang="sk-SK" baseline="0" dirty="0" smtClean="0"/>
                        <a:t>Zapíšte každý predpoklad, ktorý vám príde na um.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3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3. Výrobok/služba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Stručný prehľad, čo podnik robí, popis jeho výrobkov alebo služieb.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Proces písania</a:t>
                      </a:r>
                      <a:r>
                        <a:rPr lang="sk-SK" baseline="0" dirty="0" smtClean="0"/>
                        <a:t> vás donúti myslieť objektívnejšie a  poukáže na niektoré problémy </a:t>
                      </a:r>
                      <a:r>
                        <a:rPr lang="sk-SK" baseline="0" dirty="0" smtClean="0"/>
                        <a:t>z hľadiska perspektívy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069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4. Spustenie   nového výrobku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Opíšte pripravenosť projektu, načasovanie spustenia a akú publicitu pri spustení plánujete.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Uveďte čo najviac podrobností</a:t>
                      </a:r>
                      <a:r>
                        <a:rPr lang="sk-SK" baseline="0" dirty="0" smtClean="0"/>
                        <a:t> a časový harmonogram ak je potrebný.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969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5.</a:t>
                      </a:r>
                      <a:r>
                        <a:rPr lang="sk-SK" baseline="0" dirty="0" smtClean="0"/>
                        <a:t> Prieskum trhu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 niekoľkých bodoch zhrňte najnovšie informácie o trhu.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Uveďte vlastné predpovede</a:t>
                      </a:r>
                      <a:r>
                        <a:rPr lang="sk-SK" baseline="0" dirty="0" smtClean="0"/>
                        <a:t> vývoja, plus komentár k vašim kľúčovým záznamom a konkurentom.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538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56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338"/>
          </a:xfrm>
        </p:spPr>
        <p:txBody>
          <a:bodyPr>
            <a:normAutofit fontScale="90000"/>
          </a:bodyPr>
          <a:lstStyle/>
          <a:p>
            <a:r>
              <a:rPr lang="sk-SK" sz="3600" b="1" dirty="0"/>
              <a:t>Prvky marketingového plánu</a:t>
            </a:r>
            <a:endParaRPr lang="sk-SK" sz="3600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550650"/>
              </p:ext>
            </p:extLst>
          </p:nvPr>
        </p:nvGraphicFramePr>
        <p:xfrm>
          <a:off x="838200" y="1146356"/>
          <a:ext cx="10515600" cy="4399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27069">
                  <a:extLst>
                    <a:ext uri="{9D8B030D-6E8A-4147-A177-3AD203B41FA5}">
                      <a16:colId xmlns:a16="http://schemas.microsoft.com/office/drawing/2014/main" val="599519321"/>
                    </a:ext>
                  </a:extLst>
                </a:gridCol>
                <a:gridCol w="3592285">
                  <a:extLst>
                    <a:ext uri="{9D8B030D-6E8A-4147-A177-3AD203B41FA5}">
                      <a16:colId xmlns:a16="http://schemas.microsoft.com/office/drawing/2014/main" val="3328877742"/>
                    </a:ext>
                  </a:extLst>
                </a:gridCol>
                <a:gridCol w="4796246">
                  <a:extLst>
                    <a:ext uri="{9D8B030D-6E8A-4147-A177-3AD203B41FA5}">
                      <a16:colId xmlns:a16="http://schemas.microsoft.com/office/drawing/2014/main" val="25808938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Časť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Čo zahrnúť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Poznámky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766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6. Stanovenie ceny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Zhrňte posledné cenové kalkulácie.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Súčasne si poznačte ceny vašich konkurentov.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912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7. Plán predaja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Podrobne opíšte, ako dosiahnete ciele spomenuté v časti 2.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Skontrolujte svoju</a:t>
                      </a:r>
                      <a:r>
                        <a:rPr lang="sk-SK" baseline="0" dirty="0" smtClean="0"/>
                        <a:t> distribúciu, predaj, záväzky, kontrolu a obchodné stratégie.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570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8. Inzercia, propagácia a styk s verejnosťou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Podrobne špecifikujte, akú </a:t>
                      </a:r>
                      <a:r>
                        <a:rPr lang="sk-SK" dirty="0" smtClean="0"/>
                        <a:t>inzerciu, propagáciu a styky s verejnosťou plánujete na nasledujúci rok.</a:t>
                      </a:r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Toto je kľúčová časť plánu a môže tvoriť podstatnú časť dokumentu.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388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9. Rozpočet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Vypočítajte, aký bude</a:t>
                      </a:r>
                      <a:r>
                        <a:rPr lang="sk-SK" baseline="0" dirty="0" smtClean="0"/>
                        <a:t> rozpočet marketingu na budúci rok.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Rozpočet sa bude týkať </a:t>
                      </a:r>
                      <a:r>
                        <a:rPr lang="sk-SK" dirty="0" smtClean="0"/>
                        <a:t>inzercie, propagácie a stykov s verejnosťou  a iných akcií uvedených v bode 8.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78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10. Prognóza toku hotovosti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Zahrňte prognózu toku hotovosti v budúcom</a:t>
                      </a:r>
                      <a:r>
                        <a:rPr lang="sk-SK" baseline="0" dirty="0" smtClean="0"/>
                        <a:t> roku.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Zabezpečte,</a:t>
                      </a:r>
                      <a:r>
                        <a:rPr lang="sk-SK" baseline="0" dirty="0" smtClean="0"/>
                        <a:t> aby bola prognóza toku hotovosti v súlade s vašimi cieľmi, cenami a rozpočtom navrhnutým v tomto pláne.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86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616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Výhodou podrobného opisu všetkých marketingových činností v jednom, je že rôzne aspekty vášho marketingu sa nerealizujú oddelene.</a:t>
            </a:r>
          </a:p>
          <a:p>
            <a:r>
              <a:rPr lang="sk-SK" dirty="0" smtClean="0"/>
              <a:t>Najúspešnejšie marketingové stratégie sa navzájom dopĺňajú a podporujú.</a:t>
            </a:r>
          </a:p>
          <a:p>
            <a:r>
              <a:rPr lang="sk-SK" dirty="0" smtClean="0"/>
              <a:t>(napr. ak máte dobrý ohlas na vašu webovú stránku, je nevyhnutné, aby ste v marketingovom pláne rátali s jej sledovaním, aby náklady a úsilie vynaložené na jej vytvorenie nebolo zbytočným plytvaním)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353837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696</Words>
  <Application>Microsoft Office PowerPoint</Application>
  <PresentationFormat>Širokouhlá</PresentationFormat>
  <Paragraphs>62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Motív balíka Office</vt:lpstr>
      <vt:lpstr>Marketingový plán</vt:lpstr>
      <vt:lpstr>Marketingový plán</vt:lpstr>
      <vt:lpstr>Výhody marketingového plánu</vt:lpstr>
      <vt:lpstr>Obsah plánu</vt:lpstr>
      <vt:lpstr>Prvky marketingového plánu</vt:lpstr>
      <vt:lpstr>Prvky marketingového plánu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Marketingový plán</dc:title>
  <dc:creator>ssus</dc:creator>
  <cp:lastModifiedBy>ssus</cp:lastModifiedBy>
  <cp:revision>17</cp:revision>
  <dcterms:created xsi:type="dcterms:W3CDTF">2021-03-02T17:53:30Z</dcterms:created>
  <dcterms:modified xsi:type="dcterms:W3CDTF">2021-03-02T21:48:44Z</dcterms:modified>
</cp:coreProperties>
</file>