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04.01.2022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8062912" cy="2694161"/>
          </a:xfrm>
        </p:spPr>
        <p:txBody>
          <a:bodyPr>
            <a:noAutofit/>
          </a:bodyPr>
          <a:lstStyle/>
          <a:p>
            <a:r>
              <a:rPr lang="pl-PL" sz="7200" dirty="0" smtClean="0"/>
              <a:t>PROFILAKTYKA UZALEŻNIEŃ 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29577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05722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INTERWENCYJNE – pomoc dzieciom, które doświadczają problemów i kryzysu.</a:t>
            </a:r>
            <a:br>
              <a:rPr lang="pl-PL" sz="3600" dirty="0"/>
            </a:br>
            <a:r>
              <a:rPr lang="pl-PL" sz="3600" dirty="0"/>
              <a:t>INFORMACYJNE - dostarczenie adekwatnych informacji dotyczących skutków </a:t>
            </a:r>
            <a:r>
              <a:rPr lang="pl-PL" sz="3600" dirty="0" err="1"/>
              <a:t>zachowań</a:t>
            </a:r>
            <a:r>
              <a:rPr lang="pl-PL" sz="3600" dirty="0"/>
              <a:t> ryzykowanych, np.: rozmowa przy okazji oglądanej reklamy, bajki, filmu, kampanii społecznej.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16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powinno być celem profilaktyki?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9288"/>
            <a:ext cx="3672805" cy="481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0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pl-PL" dirty="0"/>
              <a:t>promocja zdrowia,</a:t>
            </a:r>
          </a:p>
          <a:p>
            <a:r>
              <a:rPr lang="pl-PL" dirty="0"/>
              <a:t>opóźnienie inicjacji </a:t>
            </a:r>
            <a:r>
              <a:rPr lang="pl-PL" dirty="0" err="1"/>
              <a:t>zachowań</a:t>
            </a:r>
            <a:r>
              <a:rPr lang="pl-PL" dirty="0"/>
              <a:t> ryzykownych, szczególnie używania substancji psychoaktywnych,</a:t>
            </a:r>
          </a:p>
          <a:p>
            <a:r>
              <a:rPr lang="pl-PL" dirty="0"/>
              <a:t>badanie przyczyn </a:t>
            </a:r>
            <a:r>
              <a:rPr lang="pl-PL" dirty="0" err="1"/>
              <a:t>zachowań</a:t>
            </a:r>
            <a:r>
              <a:rPr lang="pl-PL" dirty="0"/>
              <a:t> ryzykownych,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625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systematyka działań,</a:t>
            </a:r>
          </a:p>
          <a:p>
            <a:r>
              <a:rPr lang="pl-PL" dirty="0"/>
              <a:t>wspieranie liderów pozytywnych,</a:t>
            </a:r>
          </a:p>
          <a:p>
            <a:r>
              <a:rPr lang="pl-PL" dirty="0"/>
              <a:t>wzmacnianie poczucia własnej wartości,</a:t>
            </a:r>
          </a:p>
          <a:p>
            <a:r>
              <a:rPr lang="pl-PL" dirty="0"/>
              <a:t>poszerzanie wiedzy,</a:t>
            </a:r>
          </a:p>
          <a:p>
            <a:r>
              <a:rPr lang="pl-PL" dirty="0"/>
              <a:t>kształtowanie i uporządkowanie systemu norm i wartości.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12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r>
              <a:rPr lang="pl-PL" dirty="0"/>
              <a:t>Działania w oparciu o znajomość czynników ryzyka i czynników chroniących.</a:t>
            </a:r>
          </a:p>
          <a:p>
            <a:r>
              <a:rPr lang="pl-PL" dirty="0"/>
              <a:t>Wczesne rozpoczynanie działań: przedszkole, szkoła podstawowa.</a:t>
            </a:r>
          </a:p>
          <a:p>
            <a:r>
              <a:rPr lang="pl-PL" dirty="0"/>
              <a:t>Kontynuowanie programów w ryzykownych okresach rozwojowych.</a:t>
            </a:r>
          </a:p>
          <a:p>
            <a:r>
              <a:rPr lang="pl-PL" dirty="0"/>
              <a:t>Działania nakierowane na rozwój indywidualny i rozwój danej grupy.</a:t>
            </a:r>
          </a:p>
          <a:p>
            <a:r>
              <a:rPr lang="pl-PL" dirty="0"/>
              <a:t>Współpraca środowisk i specjalistów.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60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3528392"/>
          </a:xfrm>
        </p:spPr>
        <p:txBody>
          <a:bodyPr/>
          <a:lstStyle/>
          <a:p>
            <a:r>
              <a:rPr lang="pl-PL" dirty="0"/>
              <a:t>Kontynuowanie programów w ryzykownych okresach rozwojowych.</a:t>
            </a:r>
          </a:p>
          <a:p>
            <a:r>
              <a:rPr lang="pl-PL" dirty="0"/>
              <a:t>Działania nakierowane na rozwój indywidualny i rozwój danej grupy.</a:t>
            </a:r>
          </a:p>
          <a:p>
            <a:r>
              <a:rPr lang="pl-PL" dirty="0"/>
              <a:t>Współpraca środowisk i specjalistów.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8445"/>
            <a:ext cx="2743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7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zintegrowana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51775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Składowe profilaktyki zintegrowanej: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" y="2092907"/>
            <a:ext cx="7693819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9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Efektywna profilaktyka to…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Działania systemowe: </a:t>
            </a:r>
          </a:p>
          <a:p>
            <a:r>
              <a:rPr lang="pl-PL" dirty="0"/>
              <a:t>    Przedszkole</a:t>
            </a:r>
          </a:p>
          <a:p>
            <a:r>
              <a:rPr lang="pl-PL" dirty="0"/>
              <a:t>    </a:t>
            </a:r>
            <a:r>
              <a:rPr lang="pl-PL" dirty="0" smtClean="0"/>
              <a:t>Szkoła   +    </a:t>
            </a:r>
            <a:r>
              <a:rPr lang="pl-PL" dirty="0"/>
              <a:t>Dom     </a:t>
            </a:r>
            <a:r>
              <a:rPr lang="pl-PL" dirty="0" smtClean="0"/>
              <a:t>  +   </a:t>
            </a:r>
            <a:r>
              <a:rPr lang="pl-PL" dirty="0"/>
              <a:t>Otoczenie </a:t>
            </a:r>
          </a:p>
          <a:p>
            <a:r>
              <a:rPr lang="pl-PL" dirty="0"/>
              <a:t>    Świetlica</a:t>
            </a:r>
          </a:p>
          <a:p>
            <a:r>
              <a:rPr lang="pl-PL" dirty="0"/>
              <a:t>Odziaływanie poprzez rówieśników – programy rówieśnicze, liderskie.</a:t>
            </a:r>
          </a:p>
          <a:p>
            <a:r>
              <a:rPr lang="pl-PL" dirty="0"/>
              <a:t>Adekwatna do problemu, wieku, poziomu intelektualnego uczestników.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66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ryzyka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1. Brak „ciekawości świata”.</a:t>
            </a:r>
          </a:p>
          <a:p>
            <a:r>
              <a:rPr lang="pl-PL" dirty="0"/>
              <a:t>2. Niestabilna samoocena.</a:t>
            </a:r>
          </a:p>
          <a:p>
            <a:r>
              <a:rPr lang="pl-PL" dirty="0"/>
              <a:t>3. Negatywny stosunek do otoczenia.</a:t>
            </a:r>
          </a:p>
          <a:p>
            <a:r>
              <a:rPr lang="pl-PL" dirty="0"/>
              <a:t>4. Silny wpływ grupy rówieśniczej.</a:t>
            </a:r>
          </a:p>
          <a:p>
            <a:r>
              <a:rPr lang="pl-PL" dirty="0"/>
              <a:t>5. Przeciążenie wymaganiami, stresem, obowiązkami.</a:t>
            </a:r>
          </a:p>
          <a:p>
            <a:r>
              <a:rPr lang="pl-PL" dirty="0"/>
              <a:t>6. Brak adekwatnych zajęć.</a:t>
            </a:r>
          </a:p>
          <a:p>
            <a:r>
              <a:rPr lang="pl-PL" dirty="0"/>
              <a:t>7. Zaburzone relacje w grupie.</a:t>
            </a:r>
          </a:p>
          <a:p>
            <a:r>
              <a:rPr lang="pl-PL" dirty="0"/>
              <a:t>8. Aprobata </a:t>
            </a:r>
            <a:r>
              <a:rPr lang="pl-PL" dirty="0" err="1"/>
              <a:t>zachowań</a:t>
            </a:r>
            <a:r>
              <a:rPr lang="pl-PL" dirty="0"/>
              <a:t> destrukcyjnych.</a:t>
            </a:r>
          </a:p>
          <a:p>
            <a:pPr marL="6400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45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729458"/>
          </a:xfrm>
        </p:spPr>
        <p:txBody>
          <a:bodyPr>
            <a:normAutofit/>
          </a:bodyPr>
          <a:lstStyle/>
          <a:p>
            <a:r>
              <a:rPr lang="pl-PL" dirty="0"/>
              <a:t>Poziomy </a:t>
            </a:r>
            <a:r>
              <a:rPr lang="pl-PL" dirty="0" smtClean="0"/>
              <a:t>profilaktyki: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- UNIWERSALNA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25" y="3202475"/>
            <a:ext cx="2548349" cy="19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5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mówić dzieciom o uzależnieniach?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562416"/>
          </a:xfrm>
        </p:spPr>
        <p:txBody>
          <a:bodyPr>
            <a:normAutofit/>
          </a:bodyPr>
          <a:lstStyle/>
          <a:p>
            <a:r>
              <a:rPr lang="pl-PL" dirty="0"/>
              <a:t>Otton Lipowski (1987): „Działania profilaktyczne powinny być obecne na wszystkich etapach rozwoju dziecka.”</a:t>
            </a:r>
          </a:p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520280" cy="33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40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240360"/>
          </a:xfrm>
        </p:spPr>
        <p:txBody>
          <a:bodyPr/>
          <a:lstStyle/>
          <a:p>
            <a:r>
              <a:rPr lang="pl-PL" dirty="0"/>
              <a:t>Profilaktyka powinna rozwijać postawy ideowe, zainteresowania i system wartości dzieci i młodzieży.</a:t>
            </a:r>
          </a:p>
          <a:p>
            <a:r>
              <a:rPr lang="pl-PL" dirty="0"/>
              <a:t>Koncentracja na czynnikach chroniących i wspierających rozwój.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00056"/>
            <a:ext cx="5904656" cy="31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291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864" y="267494"/>
            <a:ext cx="8229600" cy="1399032"/>
          </a:xfrm>
        </p:spPr>
        <p:txBody>
          <a:bodyPr/>
          <a:lstStyle/>
          <a:p>
            <a:r>
              <a:rPr lang="pl-PL" dirty="0"/>
              <a:t>Przed czym możemy chronić dzieci?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/>
              <a:t>Problemy emocjonalne, społeczne i trudne zachowania u młodszych </a:t>
            </a:r>
            <a:r>
              <a:rPr lang="pl-PL" dirty="0" smtClean="0"/>
              <a:t>dzieci, </a:t>
            </a:r>
            <a:r>
              <a:rPr lang="pl-PL" dirty="0"/>
              <a:t>są kluczowym predykatorem późniejszych kłopotów z nauką, „wypadania ze szkoły”, sięgania po substancje psychoaktywne oraz </a:t>
            </a:r>
            <a:r>
              <a:rPr lang="pl-PL" dirty="0" err="1"/>
              <a:t>zachowań</a:t>
            </a:r>
            <a:r>
              <a:rPr lang="pl-PL" dirty="0"/>
              <a:t> antyspołecznych. Należy je więc uznać za „czerwony sygnał”.</a:t>
            </a:r>
          </a:p>
          <a:p>
            <a:pPr marL="6400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417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960440"/>
          </a:xfrm>
        </p:spPr>
        <p:txBody>
          <a:bodyPr/>
          <a:lstStyle/>
          <a:p>
            <a:r>
              <a:rPr lang="pl-PL" dirty="0"/>
              <a:t>Powstały u dziecka wzorzec zachowania utrwala się najczęściej do 8 roku życia i później coraz trudniej jest go zmienić. Wiek 4–8 lat jest okresem największej plastyczności i podatności na zmiany. Interwencje podejmowane w tym okresie dają wysoką gwarancję sukcesu.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4325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3744416"/>
          </a:xfrm>
        </p:spPr>
        <p:txBody>
          <a:bodyPr/>
          <a:lstStyle/>
          <a:p>
            <a:r>
              <a:rPr lang="pl-PL" dirty="0"/>
              <a:t>Za etap pośredni można uznać trudne zachowania obserwowane u wielu młodszych dzieci: 10–25% dzieci w wieku 3–9 lat wykazuje deficyty umiejętności psychologicznych i społecznych oraz stwarza kłopoty wychowawcze.</a:t>
            </a:r>
          </a:p>
          <a:p>
            <a:pPr marL="64008" indent="0">
              <a:buNone/>
            </a:pP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93630"/>
            <a:ext cx="4680520" cy="246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72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chroniące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Ciekawość świata – hobby, zainteresowania, umiejętność zadawania pytań.</a:t>
            </a:r>
          </a:p>
          <a:p>
            <a:r>
              <a:rPr lang="pl-PL" dirty="0"/>
              <a:t>Poczucie bycia ważnym i szanowanym.</a:t>
            </a:r>
          </a:p>
          <a:p>
            <a:r>
              <a:rPr lang="pl-PL" dirty="0"/>
              <a:t>Zainteresowanie ze strony rodziców i nauczycieli.</a:t>
            </a:r>
          </a:p>
          <a:p>
            <a:r>
              <a:rPr lang="pl-PL" dirty="0"/>
              <a:t>Współpraca rodziny i szkoły.</a:t>
            </a:r>
          </a:p>
          <a:p>
            <a:r>
              <a:rPr lang="pl-PL" dirty="0"/>
              <a:t>Uważność ze strony dorosłych opiekunów.</a:t>
            </a:r>
          </a:p>
          <a:p>
            <a:r>
              <a:rPr lang="pl-PL" dirty="0"/>
              <a:t>Podtrzymywanie więzi rodzinnych i koleżeńskich.</a:t>
            </a:r>
          </a:p>
        </p:txBody>
      </p:sp>
    </p:spTree>
    <p:extLst>
      <p:ext uri="{BB962C8B-B14F-4D97-AF65-F5344CB8AC3E}">
        <p14:creationId xmlns:p14="http://schemas.microsoft.com/office/powerpoint/2010/main" val="277208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r>
              <a:rPr lang="pl-PL" dirty="0" smtClean="0"/>
              <a:t>Bibliografia:</a:t>
            </a:r>
          </a:p>
          <a:p>
            <a:r>
              <a:rPr lang="pl-PL" dirty="0"/>
              <a:t> </a:t>
            </a:r>
            <a:r>
              <a:rPr lang="pl-PL" sz="2000" dirty="0"/>
              <a:t>Psychoedukacja w terapii uzależnienia od alkoholu Scenariusze zajęć Część 1Robert </a:t>
            </a:r>
            <a:r>
              <a:rPr lang="pl-PL" sz="2000" dirty="0" err="1"/>
              <a:t>Modrzyński</a:t>
            </a:r>
            <a:r>
              <a:rPr lang="pl-PL" sz="2000" dirty="0"/>
              <a:t> </a:t>
            </a:r>
            <a:r>
              <a:rPr lang="pl-PL" sz="2000" dirty="0" smtClean="0"/>
              <a:t>Gandalf.com.pl</a:t>
            </a:r>
          </a:p>
          <a:p>
            <a:r>
              <a:rPr lang="pl-PL" sz="2000" dirty="0"/>
              <a:t>Dzieci ekranu Jak uzależnienie od ekranu przejmuje kontrolę nad naszymi dziećmi i jak wyrwać je z </a:t>
            </a:r>
            <a:r>
              <a:rPr lang="pl-PL" sz="2000" dirty="0" err="1"/>
              <a:t>transuNicholas</a:t>
            </a:r>
            <a:r>
              <a:rPr lang="pl-PL" sz="2000" dirty="0"/>
              <a:t> </a:t>
            </a:r>
            <a:r>
              <a:rPr lang="pl-PL" sz="2000" dirty="0" err="1"/>
              <a:t>Kardaras</a:t>
            </a:r>
            <a:r>
              <a:rPr lang="pl-PL" sz="2000" dirty="0"/>
              <a:t> </a:t>
            </a:r>
            <a:r>
              <a:rPr lang="pl-PL" sz="2000" dirty="0" smtClean="0"/>
              <a:t>Gandalf.com.pl</a:t>
            </a:r>
          </a:p>
          <a:p>
            <a:r>
              <a:rPr lang="pl-PL" sz="2000" dirty="0"/>
              <a:t>Jak zmieniać zachowania dzieci i </a:t>
            </a:r>
            <a:r>
              <a:rPr lang="pl-PL" sz="2000" dirty="0" err="1"/>
              <a:t>młodzieżyPRACA</a:t>
            </a:r>
            <a:r>
              <a:rPr lang="pl-PL" sz="2000" dirty="0"/>
              <a:t> ZBIOROWA </a:t>
            </a:r>
            <a:r>
              <a:rPr lang="pl-PL" sz="2000" dirty="0" smtClean="0"/>
              <a:t>Gandalf.com.pl</a:t>
            </a:r>
          </a:p>
          <a:p>
            <a:r>
              <a:rPr lang="pl-PL" sz="2000" dirty="0"/>
              <a:t>Diagnoza i psychoterapia sprawców przemocy domowej Bezpieczeństwo i </a:t>
            </a:r>
            <a:r>
              <a:rPr lang="pl-PL" sz="2000" dirty="0" err="1"/>
              <a:t>ZmianaPRACA</a:t>
            </a:r>
            <a:r>
              <a:rPr lang="pl-PL" sz="2000" dirty="0"/>
              <a:t> ZBIOROWA Gandalf.com.pl</a:t>
            </a:r>
          </a:p>
        </p:txBody>
      </p:sp>
    </p:spTree>
    <p:extLst>
      <p:ext uri="{BB962C8B-B14F-4D97-AF65-F5344CB8AC3E}">
        <p14:creationId xmlns:p14="http://schemas.microsoft.com/office/powerpoint/2010/main" val="1171434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Dziękuję Państwu za uwagę </a:t>
            </a:r>
            <a:endParaRPr lang="pl-PL" dirty="0" smtClean="0"/>
          </a:p>
          <a:p>
            <a:pPr marL="64008" indent="0" algn="r">
              <a:buNone/>
            </a:pPr>
            <a:r>
              <a:rPr lang="pl-PL" dirty="0" smtClean="0"/>
              <a:t>Karolina </a:t>
            </a:r>
            <a:r>
              <a:rPr lang="pl-PL" dirty="0" err="1" smtClean="0"/>
              <a:t>Cyboroń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15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r>
              <a:rPr lang="pl-PL" sz="7200" dirty="0"/>
              <a:t>SELEKTYWNA</a:t>
            </a:r>
          </a:p>
          <a:p>
            <a:pPr marL="64008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31" y="2484438"/>
            <a:ext cx="4413657" cy="35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4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161506"/>
          </a:xfrm>
        </p:spPr>
        <p:txBody>
          <a:bodyPr/>
          <a:lstStyle/>
          <a:p>
            <a:r>
              <a:rPr lang="pl-PL" sz="6600" dirty="0"/>
              <a:t>WSKAZUJĄCA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6" y="2557060"/>
            <a:ext cx="4882044" cy="382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410288"/>
          </a:xfrm>
        </p:spPr>
        <p:txBody>
          <a:bodyPr/>
          <a:lstStyle/>
          <a:p>
            <a:r>
              <a:rPr lang="pl-PL" dirty="0"/>
              <a:t>Co jest celem profilaktyki i kiedy ją rozpocząć?</a:t>
            </a:r>
          </a:p>
          <a:p>
            <a:r>
              <a:rPr lang="pl-PL" dirty="0"/>
              <a:t>Ograniczenie </a:t>
            </a:r>
            <a:r>
              <a:rPr lang="pl-PL" dirty="0" err="1"/>
              <a:t>zachowań</a:t>
            </a:r>
            <a:r>
              <a:rPr lang="pl-PL" dirty="0"/>
              <a:t> problemowych, zagrażających zdrowiu.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704856" cy="15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2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Opóźnienie inicjacji takich </a:t>
            </a:r>
            <a:r>
              <a:rPr lang="pl-PL" dirty="0" err="1"/>
              <a:t>zachowań</a:t>
            </a:r>
            <a:r>
              <a:rPr lang="pl-PL" dirty="0"/>
              <a:t>.</a:t>
            </a:r>
          </a:p>
          <a:p>
            <a:r>
              <a:rPr lang="pl-PL" dirty="0"/>
              <a:t>Wzmocnienie czynników chroniących przed </a:t>
            </a:r>
            <a:r>
              <a:rPr lang="pl-PL" dirty="0" err="1"/>
              <a:t>zachowaniami</a:t>
            </a:r>
            <a:r>
              <a:rPr lang="pl-PL" dirty="0"/>
              <a:t> problemowymi.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933056"/>
            <a:ext cx="7271487" cy="248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392488"/>
          </a:xfrm>
        </p:spPr>
        <p:txBody>
          <a:bodyPr/>
          <a:lstStyle/>
          <a:p>
            <a:r>
              <a:rPr lang="pl-PL" dirty="0"/>
              <a:t>Redukcja czynników ryzyka.</a:t>
            </a:r>
          </a:p>
          <a:p>
            <a:r>
              <a:rPr lang="pl-PL" dirty="0"/>
              <a:t>W jakich środowiskach (miejscach) można te cele osiągnąć? </a:t>
            </a:r>
          </a:p>
          <a:p>
            <a:r>
              <a:rPr lang="pl-PL" dirty="0"/>
              <a:t>	 Analiza metod i skuteczności działań </a:t>
            </a:r>
            <a:r>
              <a:rPr lang="pl-PL" dirty="0" smtClean="0"/>
              <a:t>profilaktycznych.</a:t>
            </a:r>
            <a:endParaRPr lang="pl-PL" dirty="0"/>
          </a:p>
          <a:p>
            <a:r>
              <a:rPr lang="pl-PL" dirty="0"/>
              <a:t>     Realizowanych w oparciu o przedszkole, </a:t>
            </a:r>
            <a:r>
              <a:rPr lang="pl-PL" dirty="0" smtClean="0"/>
              <a:t>szkołę.</a:t>
            </a:r>
            <a:endParaRPr lang="pl-PL" dirty="0"/>
          </a:p>
          <a:p>
            <a:r>
              <a:rPr lang="pl-PL" dirty="0"/>
              <a:t>     Realizowanych w oparciu o </a:t>
            </a:r>
            <a:r>
              <a:rPr lang="pl-PL" dirty="0" smtClean="0"/>
              <a:t>rodzinę.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446449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Strategie profilaktyki – na każdym etapie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482296"/>
          </a:xfrm>
        </p:spPr>
        <p:txBody>
          <a:bodyPr/>
          <a:lstStyle/>
          <a:p>
            <a:r>
              <a:rPr lang="pl-PL" dirty="0"/>
              <a:t>1. EDUKACYJNE – pomoc w rozwijaniu ważnych umiejętności emocjonalnych i społecznych np. asertywność, radzenie sobie ze stresem.</a:t>
            </a:r>
          </a:p>
        </p:txBody>
      </p:sp>
    </p:spTree>
    <p:extLst>
      <p:ext uri="{BB962C8B-B14F-4D97-AF65-F5344CB8AC3E}">
        <p14:creationId xmlns:p14="http://schemas.microsoft.com/office/powerpoint/2010/main" val="25830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600400"/>
          </a:xfrm>
        </p:spPr>
        <p:txBody>
          <a:bodyPr/>
          <a:lstStyle/>
          <a:p>
            <a:r>
              <a:rPr lang="pl-PL" dirty="0"/>
              <a:t>ALTERNATYW – stwarzanie miejsc i zajęć dla dzieci i młodzieży, gdzie może uczestniczyć w pozytywnej grupie doświadczając rozwoju zainteresowań, budujących relacji </a:t>
            </a:r>
            <a:r>
              <a:rPr lang="pl-PL" dirty="0" smtClean="0"/>
              <a:t> </a:t>
            </a:r>
            <a:r>
              <a:rPr lang="pl-PL" dirty="0"/>
              <a:t>oraz potrzeby akceptacji, sukcesu, przynależności np. koła zainteresowań, zespoły muzyczne.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5926863" cy="228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3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</TotalTime>
  <Words>605</Words>
  <Application>Microsoft Office PowerPoint</Application>
  <PresentationFormat>Pokaz na ekranie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Energetyczny</vt:lpstr>
      <vt:lpstr>PROFILAKTYKA UZALEŻNIEŃ </vt:lpstr>
      <vt:lpstr>Poziomy profilaktyki:  - UNIWERSALNA </vt:lpstr>
      <vt:lpstr>Prezentacja programu PowerPoint</vt:lpstr>
      <vt:lpstr>WSKAZUJĄCA </vt:lpstr>
      <vt:lpstr>Wprowadzenie:</vt:lpstr>
      <vt:lpstr>Prezentacja programu PowerPoint</vt:lpstr>
      <vt:lpstr>Prezentacja programu PowerPoint</vt:lpstr>
      <vt:lpstr>Strategie profilaktyki – na każdym etapie rozwoju</vt:lpstr>
      <vt:lpstr>Prezentacja programu PowerPoint</vt:lpstr>
      <vt:lpstr>INTERWENCYJNE – pomoc dzieciom, które doświadczają problemów i kryzysu. INFORMACYJNE - dostarczenie adekwatnych informacji dotyczących skutków zachowań ryzykowanych, np.: rozmowa przy okazji oglądanej reklamy, bajki, filmu, kampanii społecznej.  </vt:lpstr>
      <vt:lpstr>Co powinno być celem profilaktyki?</vt:lpstr>
      <vt:lpstr>Prezentacja programu PowerPoint</vt:lpstr>
      <vt:lpstr>Prezentacja programu PowerPoint</vt:lpstr>
      <vt:lpstr>Prezentacja programu PowerPoint</vt:lpstr>
      <vt:lpstr>Prezentacja programu PowerPoint</vt:lpstr>
      <vt:lpstr>Profilaktyka zintegrowana</vt:lpstr>
      <vt:lpstr>Składowe profilaktyki zintegrowanej:</vt:lpstr>
      <vt:lpstr>Efektywna profilaktyka to…</vt:lpstr>
      <vt:lpstr>Czynniki ryzyka </vt:lpstr>
      <vt:lpstr>Czy mówić dzieciom o uzależnieniach?</vt:lpstr>
      <vt:lpstr>Prezentacja programu PowerPoint</vt:lpstr>
      <vt:lpstr>Przed czym możemy chronić dzieci?</vt:lpstr>
      <vt:lpstr>Prezentacja programu PowerPoint</vt:lpstr>
      <vt:lpstr>Prezentacja programu PowerPoint</vt:lpstr>
      <vt:lpstr>Czynniki chroniące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PROFILAKTYKA UZALEŻNIEŃ </dc:title>
  <dc:creator>hp</dc:creator>
  <cp:lastModifiedBy>hp</cp:lastModifiedBy>
  <cp:revision>7</cp:revision>
  <dcterms:created xsi:type="dcterms:W3CDTF">2022-01-04T08:38:46Z</dcterms:created>
  <dcterms:modified xsi:type="dcterms:W3CDTF">2022-01-04T09:26:43Z</dcterms:modified>
</cp:coreProperties>
</file>