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93" r:id="rId9"/>
    <p:sldId id="264" r:id="rId10"/>
    <p:sldId id="263" r:id="rId11"/>
    <p:sldId id="265" r:id="rId12"/>
    <p:sldId id="267" r:id="rId13"/>
    <p:sldId id="266" r:id="rId14"/>
    <p:sldId id="272" r:id="rId15"/>
    <p:sldId id="261" r:id="rId16"/>
    <p:sldId id="269" r:id="rId17"/>
    <p:sldId id="270" r:id="rId18"/>
    <p:sldId id="273" r:id="rId19"/>
    <p:sldId id="271" r:id="rId20"/>
    <p:sldId id="277" r:id="rId21"/>
    <p:sldId id="274" r:id="rId22"/>
    <p:sldId id="275" r:id="rId23"/>
    <p:sldId id="282" r:id="rId24"/>
    <p:sldId id="276" r:id="rId25"/>
    <p:sldId id="278" r:id="rId26"/>
    <p:sldId id="283" r:id="rId27"/>
    <p:sldId id="279" r:id="rId28"/>
    <p:sldId id="284" r:id="rId29"/>
    <p:sldId id="280" r:id="rId30"/>
    <p:sldId id="285" r:id="rId31"/>
    <p:sldId id="281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D75F-BE84-4E5F-8D27-E5F8398CF903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184D-4A65-4E25-A1A8-F298FD1639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6DF8-6D05-4D16-A8D7-69EA6514A5D2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2A52-D158-4CF2-B9CD-F57D490D89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CECE-24DD-49EF-AA98-9577F19319CD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030-634F-4BAA-9F32-C32F0C9728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2FA9-1D6F-44F8-B659-8F812E2365E0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D25C-DE34-4CD4-9A28-E45960E89E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E24-997E-43FE-A4E5-68B8F4DFE47C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A2AB-8C1D-4983-A186-178C7A3FC1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062C-CE51-4996-A644-627F7C256A48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CEED-5596-44FA-A1AA-79E1A3CA9C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E8C9-95B5-4686-9929-7EFD45E9A397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C314-DA40-48B7-B6FD-3B3CAC00CA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D56E-C130-40D7-A780-D141077BC012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55C7-B648-4494-9912-3A0441384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D735-2084-430B-9B85-54448B443327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559C-83AC-4673-9AFC-D34BFD7248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AAC-1C9B-4720-A45D-41F6BE13D505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11A8-62C7-4F9D-803F-4DC8F1132C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F90A-5306-45A5-B0E5-37038BA1A710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D769-6219-4860-8C2B-CD1EDAA878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B3E84-3402-4376-A453-90F97A49C4CC}" type="datetimeFigureOut">
              <a:rPr lang="pl-PL"/>
              <a:pPr>
                <a:defRPr/>
              </a:pPr>
              <a:t>2020-11-30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78AF5-2D0C-4A95-B330-366BFE5238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KULTURA BAROKU</a:t>
            </a:r>
            <a:br>
              <a:rPr lang="pl-PL" smtClean="0"/>
            </a:br>
            <a:r>
              <a:rPr lang="pl-PL" smtClean="0"/>
              <a:t>W EUROPIE                 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Opracowała Helena Tomaszewska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pic>
        <p:nvPicPr>
          <p:cNvPr id="11267" name="Picture 9" descr="C:\Users\Lena\Pictures\barok\IlGesu(Interior)Manne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071563"/>
            <a:ext cx="65008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1428750" y="6000750"/>
            <a:ext cx="65008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Wnętrze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Gesu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pic>
        <p:nvPicPr>
          <p:cNvPr id="12291" name="Picture 2" descr="C:\Users\Lena\Pictures\barok\399px-Estasi_di_Santa_Te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63"/>
            <a:ext cx="285115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28625" y="5643563"/>
            <a:ext cx="28575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Ekstaza św. Teresy</a:t>
            </a:r>
          </a:p>
          <a:p>
            <a:pPr algn="ctr">
              <a:defRPr/>
            </a:pPr>
            <a:r>
              <a:rPr lang="pl-PL" dirty="0"/>
              <a:t>Giovanni Lorenzo Bernini</a:t>
            </a:r>
          </a:p>
        </p:txBody>
      </p:sp>
      <p:pic>
        <p:nvPicPr>
          <p:cNvPr id="12293" name="Picture 1" descr="C:\Users\Lena\Pictures\barok\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071563"/>
            <a:ext cx="38592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000500" y="5643563"/>
            <a:ext cx="37147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Wnętrze fary poznańskiej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86375" y="6000750"/>
            <a:ext cx="37147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Sklepienie kościoła jezuitów w </a:t>
            </a:r>
          </a:p>
          <a:p>
            <a:pPr algn="ctr">
              <a:defRPr/>
            </a:pPr>
            <a:r>
              <a:rPr lang="pl-PL" dirty="0"/>
              <a:t>Piotrkowie Trybunalskim</a:t>
            </a:r>
          </a:p>
        </p:txBody>
      </p:sp>
      <p:pic>
        <p:nvPicPr>
          <p:cNvPr id="13315" name="Picture 2" descr="C:\Users\Lena\Pictures\barok\413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71500"/>
            <a:ext cx="39338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załka w lewo 9"/>
          <p:cNvSpPr/>
          <p:nvPr/>
        </p:nvSpPr>
        <p:spPr>
          <a:xfrm>
            <a:off x="4572000" y="785813"/>
            <a:ext cx="1714500" cy="642937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sztukateria</a:t>
            </a:r>
          </a:p>
        </p:txBody>
      </p:sp>
      <p:sp>
        <p:nvSpPr>
          <p:cNvPr id="11" name="Strzałka w lewo 10"/>
          <p:cNvSpPr/>
          <p:nvPr/>
        </p:nvSpPr>
        <p:spPr>
          <a:xfrm>
            <a:off x="3429000" y="3429000"/>
            <a:ext cx="1571625" cy="64293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plafon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8" name="Prostokąt 7"/>
          <p:cNvSpPr/>
          <p:nvPr/>
        </p:nvSpPr>
        <p:spPr>
          <a:xfrm>
            <a:off x="928688" y="1357313"/>
            <a:ext cx="7215187" cy="5214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sakralnej architektury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budowle monumentalne,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falista  fasada dzięki łamanym liniom gzymsów– dynamizm,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woluty,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pilastry,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elewacje dwukondygnacyjne dzięki ozdobnym gzymsom,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elewacja zdobiona rzeźbami umieszczonymi w niszach zwieńczona </a:t>
            </a:r>
          </a:p>
          <a:p>
            <a:pPr lvl="1">
              <a:defRPr/>
            </a:pPr>
            <a:r>
              <a:rPr lang="pl-PL" dirty="0"/>
              <a:t>    tympanonem,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elementem dominującym kopuły; zaczęto stosować kopuły o  </a:t>
            </a:r>
          </a:p>
          <a:p>
            <a:pPr lvl="1">
              <a:defRPr/>
            </a:pPr>
            <a:r>
              <a:rPr lang="pl-PL" dirty="0"/>
              <a:t>    kształcie elipsy,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kształty nieregularne,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wnętrza kościołów bardzo bogato zdobione  - przepych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wykorzystanie  sztukaterii,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sklepienia pokryte freskami – plafony,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na skrzyżowaniu naw kopuły zdobione freskami,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otwarte kaplice,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kolumny w kształcie spirali </a:t>
            </a:r>
          </a:p>
          <a:p>
            <a:pPr lvl="1"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00125"/>
            <a:ext cx="87423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Lena\Pictures\barok\palac_wersalsk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25"/>
            <a:ext cx="51974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 descr="C:\Users\Lena\Pictures\barok\e8ab1ff79520fb50f1c21d8c66a773b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6433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572125" y="2357438"/>
            <a:ext cx="3357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Pałac w Wersalu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6387" name="Picture 2" descr="C:\Users\Lena\Pictures\barok\Versailles-symbol-absolutyz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0012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Lena\Pictures\barok\Wersal ogr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714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428625" y="5143500"/>
            <a:ext cx="4429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Pałac w Wersalu – ogrody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7411" name="Picture 4" descr="C:\Users\Lena\Pictures\barok\schloss-schoenbrunn--oesterreich-werbung--d_1166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825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Lena\Pictures\barok\Pałac w Schonbrunn koło Wied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357563"/>
            <a:ext cx="44275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Lena\Pictures\barok\imagesCA1BZXT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88"/>
            <a:ext cx="42862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57188" y="6000750"/>
            <a:ext cx="3357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Pałac w Schonbrunn koło Wiednia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8435" name="Picture 1" descr="C:\Users\Lena\Pictures\barok\e8ab1ff79520fb50f1c21d8c66a773b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7156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Lena\Pictures\barok\imagesCA1BZXT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3429000"/>
            <a:ext cx="50911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5429250" y="1714500"/>
            <a:ext cx="3357563" cy="7143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Porównaj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9459" name="Picture 2" descr="C:\Users\Lena\Pictures\barok\795px-10_Versailles_mert_de_gevel_van_Gabriel_en_de_opera_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71563"/>
            <a:ext cx="40005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Lena\Pictures\barok\547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071563"/>
            <a:ext cx="4048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57188" y="6000750"/>
            <a:ext cx="3357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Plan pałacu w Wersalu.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357188" y="4429125"/>
            <a:ext cx="8001000" cy="14287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 err="1"/>
              <a:t>Entre</a:t>
            </a:r>
            <a:r>
              <a:rPr lang="pl-PL" b="1" dirty="0"/>
              <a:t> </a:t>
            </a:r>
            <a:r>
              <a:rPr lang="pl-PL" b="1" dirty="0" err="1"/>
              <a:t>cour</a:t>
            </a:r>
            <a:r>
              <a:rPr lang="pl-PL" b="1" dirty="0"/>
              <a:t> et </a:t>
            </a:r>
            <a:r>
              <a:rPr lang="pl-PL" b="1" dirty="0" err="1"/>
              <a:t>jardin</a:t>
            </a:r>
            <a:r>
              <a:rPr lang="pl-PL" b="1" dirty="0"/>
              <a:t> </a:t>
            </a:r>
            <a:r>
              <a:rPr lang="pl-PL" dirty="0"/>
              <a:t>(</a:t>
            </a:r>
            <a:r>
              <a:rPr lang="pl-PL" dirty="0" err="1"/>
              <a:t>fr</a:t>
            </a:r>
            <a:r>
              <a:rPr lang="pl-PL" dirty="0"/>
              <a:t>. między dziedzińcem a ogrodem) - typ pałacu barokowego, wykształconego we Francji w XVII wieku. Główny budynek, zwany </a:t>
            </a:r>
            <a:r>
              <a:rPr lang="pl-PL" dirty="0" err="1"/>
              <a:t>corps</a:t>
            </a:r>
            <a:r>
              <a:rPr lang="pl-PL" dirty="0"/>
              <a:t> de </a:t>
            </a:r>
            <a:r>
              <a:rPr lang="pl-PL" dirty="0" err="1"/>
              <a:t>logis</a:t>
            </a:r>
            <a:r>
              <a:rPr lang="pl-PL" dirty="0"/>
              <a:t>, leżał na osi między dziedzińcem honorowym (</a:t>
            </a:r>
            <a:r>
              <a:rPr lang="pl-PL" dirty="0" err="1"/>
              <a:t>cour</a:t>
            </a:r>
            <a:r>
              <a:rPr lang="pl-PL" dirty="0"/>
              <a:t> d' </a:t>
            </a:r>
            <a:r>
              <a:rPr lang="pl-PL" dirty="0" err="1"/>
              <a:t>honneur</a:t>
            </a:r>
            <a:r>
              <a:rPr lang="pl-PL" dirty="0"/>
              <a:t>) a ogrodem, znajdującym się na tyłach pałacu.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sp>
        <p:nvSpPr>
          <p:cNvPr id="3" name="Prostokąt 2"/>
          <p:cNvSpPr/>
          <p:nvPr/>
        </p:nvSpPr>
        <p:spPr>
          <a:xfrm>
            <a:off x="928688" y="928688"/>
            <a:ext cx="7215187" cy="321468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dworskiej architektury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wielkie kompleksy dworskie otoczone ogrodami,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budowle otwarte z bocznymi skrzydłami,  często na planie litery U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część budynku cofnięta lub wysunięta co sprawiało wrażenie</a:t>
            </a:r>
          </a:p>
          <a:p>
            <a:pPr lvl="1">
              <a:defRPr/>
            </a:pPr>
            <a:r>
              <a:rPr lang="pl-PL" dirty="0"/>
              <a:t>    falowania – dynamika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część środkowa z głównym wejściem,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monumentalne schody,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elewacja ozdobna z wykorzystaniem pilastrów, ozdobnych gzymsów,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ogród i park zaprojektowany geometrycznie, z wykorzystaniem </a:t>
            </a:r>
          </a:p>
          <a:p>
            <a:pPr lvl="1">
              <a:defRPr/>
            </a:pPr>
            <a:r>
              <a:rPr lang="pl-PL" dirty="0"/>
              <a:t>    basenów, fontann, geometrycznie przycinanych trawników, </a:t>
            </a:r>
          </a:p>
          <a:p>
            <a:pPr lvl="1">
              <a:defRPr/>
            </a:pPr>
            <a:r>
              <a:rPr lang="pl-PL" dirty="0"/>
              <a:t>    ozdobnych żywopłotów i  klombów.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938" y="4214813"/>
            <a:ext cx="7715250" cy="24288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Najsławniejsi architekci:</a:t>
            </a:r>
          </a:p>
          <a:p>
            <a:pPr>
              <a:defRPr/>
            </a:pPr>
            <a:r>
              <a:rPr lang="pl-PL" dirty="0"/>
              <a:t>Giovanni Lorenzo Bernini                                                          Francesco Borromini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</a:t>
            </a:r>
          </a:p>
          <a:p>
            <a:pPr algn="ctr"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</a:t>
            </a:r>
          </a:p>
        </p:txBody>
      </p:sp>
      <p:pic>
        <p:nvPicPr>
          <p:cNvPr id="20485" name="Picture 2" descr="C:\Users\Lena\Pictures\barok\Giovanni Lorenzo Bern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14875"/>
            <a:ext cx="1117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Lena\Pictures\barok\Francesco Boroo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714875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1563" y="4929188"/>
            <a:ext cx="2214562" cy="157162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l-PL" dirty="0"/>
              <a:t>  Kolumnada wokół</a:t>
            </a:r>
          </a:p>
          <a:p>
            <a:pPr>
              <a:defRPr/>
            </a:pPr>
            <a:r>
              <a:rPr lang="pl-PL" dirty="0"/>
              <a:t>   Placu św. Piotra w </a:t>
            </a:r>
          </a:p>
          <a:p>
            <a:pPr>
              <a:defRPr/>
            </a:pPr>
            <a:r>
              <a:rPr lang="pl-PL" dirty="0"/>
              <a:t>  Rzymie,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/>
              <a:t> Przebudowywał </a:t>
            </a:r>
          </a:p>
          <a:p>
            <a:pPr>
              <a:defRPr/>
            </a:pPr>
            <a:r>
              <a:rPr lang="pl-PL" dirty="0"/>
              <a:t>  Luwr.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00750" y="4929188"/>
            <a:ext cx="2214563" cy="157162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l-PL" dirty="0"/>
              <a:t> kościół św. Agnieszki</a:t>
            </a:r>
          </a:p>
          <a:p>
            <a:pPr>
              <a:defRPr/>
            </a:pPr>
            <a:r>
              <a:rPr lang="pl-PL" dirty="0"/>
              <a:t>  w Rzymie,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/>
              <a:t> kościół św. Karola u </a:t>
            </a:r>
          </a:p>
          <a:p>
            <a:pPr>
              <a:defRPr/>
            </a:pPr>
            <a:r>
              <a:rPr lang="pl-PL" dirty="0"/>
              <a:t>   czterech źródeł.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Spis treści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85800" y="1785938"/>
            <a:ext cx="7772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Barok – pojęcie.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Architektura baroku.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Sztuka baroku. </a:t>
            </a:r>
          </a:p>
          <a:p>
            <a:pPr marL="1657350" lvl="2" indent="-742950">
              <a:buFont typeface="Arial" pitchFamily="34" charset="0"/>
              <a:buChar char="•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Malarstwo</a:t>
            </a:r>
          </a:p>
          <a:p>
            <a:pPr marL="1657350" lvl="2" indent="-742950">
              <a:buFont typeface="Arial" pitchFamily="34" charset="0"/>
              <a:buChar char="•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Rzeźba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Muzyka barokowa.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Filozofia w okresie baroku.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Myśl polityczna 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Nauka</a:t>
            </a:r>
          </a:p>
          <a:p>
            <a:pPr marL="742950" indent="-742950">
              <a:defRPr/>
            </a:pPr>
            <a:endParaRPr lang="pl-PL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1507" name="Picture 3" descr="C:\Users\Lena\Pictures\barok\REMBRANDT WYMARSZ STRZELCÓ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857250"/>
            <a:ext cx="3857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Lena\Pictures\barok\CARAVAGGIO POWOŁANIE ŚW. MATEU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200400"/>
            <a:ext cx="3906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Lena\Pictures\barok\VELAZQUEZ - INFAN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85725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8688" y="1143000"/>
            <a:ext cx="7215187" cy="37861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malarstwa barokowego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różnorodna tematyka – religijna, mitologiczna, portrety, pejzaże, </a:t>
            </a:r>
          </a:p>
          <a:p>
            <a:pPr lvl="1">
              <a:defRPr/>
            </a:pPr>
            <a:r>
              <a:rPr lang="pl-PL" dirty="0"/>
              <a:t>    martwa natura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zastosowanie światłocienia,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zastosowanie perspektywy,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bogata kolorystyka; przeważają kolory ciepłe,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dynamika,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ekspresja – postacie wyrażają emocje,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punktowe światło, które wydobywa postacie z cienia – silny kontrast </a:t>
            </a:r>
          </a:p>
          <a:p>
            <a:pPr lvl="1">
              <a:defRPr/>
            </a:pPr>
            <a:r>
              <a:rPr lang="pl-PL" dirty="0"/>
              <a:t>    między światłem a cieniem.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realizm przedstawianych postaci.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3555" name="Picture 2" descr="C:\Users\Lena\Pictures\barok\451px-Bild-Ottavio_Leoni,_Carav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4313"/>
            <a:ext cx="19319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786563" y="2928938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MICHELANGELO</a:t>
            </a:r>
          </a:p>
          <a:p>
            <a:pPr algn="ctr">
              <a:defRPr/>
            </a:pPr>
            <a:r>
              <a:rPr lang="pl-PL" dirty="0"/>
              <a:t>CARRAVAGIO</a:t>
            </a:r>
          </a:p>
        </p:txBody>
      </p:sp>
      <p:pic>
        <p:nvPicPr>
          <p:cNvPr id="23557" name="Picture 3" descr="C:\Users\Lena\Pictures\barok\514px-Michelangelo_Caravaggio_BAC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143000"/>
            <a:ext cx="34893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71500" y="5572125"/>
            <a:ext cx="264318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Bachus</a:t>
            </a:r>
          </a:p>
        </p:txBody>
      </p:sp>
      <p:pic>
        <p:nvPicPr>
          <p:cNvPr id="23559" name="Picture 4" descr="C:\Users\Lena\Pictures\barok\CARAVAGGIO NAWRÓCENIE ŚW. PAWŁ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1143000"/>
            <a:ext cx="30749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000500" y="5572125"/>
            <a:ext cx="2857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Nawrócenie św. Pawła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a\Pictures\barok\CARAVAGGIO POWOŁANIE ŚW. MATEUS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71563"/>
            <a:ext cx="559593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13" cy="796925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4580" name="Picture 2" descr="C:\Users\Lena\Pictures\barok\451px-Bild-Ottavio_Leoni,_Caravag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14313"/>
            <a:ext cx="19319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786563" y="2928938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MICHELANGELO</a:t>
            </a:r>
          </a:p>
          <a:p>
            <a:pPr algn="ctr">
              <a:defRPr/>
            </a:pPr>
            <a:r>
              <a:rPr lang="pl-PL" dirty="0"/>
              <a:t>CARRAVAGIO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43625" y="5715000"/>
            <a:ext cx="2857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Powołanie św. Mateusza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5603" name="Picture 2" descr="C:\Users\Lena\Pictures\barok\gr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14313"/>
            <a:ext cx="17446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072063" y="1071563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EL GRECO</a:t>
            </a:r>
          </a:p>
        </p:txBody>
      </p:sp>
      <p:pic>
        <p:nvPicPr>
          <p:cNvPr id="25605" name="Picture 3" descr="C:\Users\Lena\Pictures\barok\el_greco_adoracja_imienia_jezusowego_(sen_filipa_II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35750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Lena\Pictures\barok\el_greco_pi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500313"/>
            <a:ext cx="4637088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00063" y="6072188"/>
            <a:ext cx="3571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Adoracja Imienia Jezusowego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29250" y="6072188"/>
            <a:ext cx="2857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Pieta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6627" name="Picture 2" descr="C:\Users\Lena\Pictures\barok\REMBRANDT AUTO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214313"/>
            <a:ext cx="1536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21456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REMBRANDT van RIJN</a:t>
            </a:r>
          </a:p>
        </p:txBody>
      </p:sp>
      <p:pic>
        <p:nvPicPr>
          <p:cNvPr id="26629" name="Picture 3" descr="C:\Users\Lena\Pictures\barok\REMBRANDT - LEKCJA ANATOMII DOKTORA TUL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00125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857250" y="6000750"/>
            <a:ext cx="5786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Lekcja anatomii doktora </a:t>
            </a:r>
            <a:r>
              <a:rPr lang="pl-PL" dirty="0" err="1"/>
              <a:t>Tulpa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7651" name="Picture 2" descr="C:\Users\Lena\Pictures\barok\REMBRANDT AUTO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214313"/>
            <a:ext cx="1536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21456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REMBRANDT van RIJN</a:t>
            </a:r>
          </a:p>
        </p:txBody>
      </p:sp>
      <p:pic>
        <p:nvPicPr>
          <p:cNvPr id="27653" name="Picture 2" descr="C:\Users\Lena\Pictures\barok\REMBRANDT WYMARSZ STRZELCÓ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928688"/>
            <a:ext cx="6072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500188" y="6072188"/>
            <a:ext cx="3571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Nocna straż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6615113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8675" name="Picture 2" descr="C:\Users\Lena\Pictures\barok\PETER PAUL RUB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14313"/>
            <a:ext cx="16224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215188" y="257175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PETER PAUL RUBENS</a:t>
            </a:r>
          </a:p>
        </p:txBody>
      </p:sp>
      <p:pic>
        <p:nvPicPr>
          <p:cNvPr id="28677" name="Picture 3" descr="C:\Users\Lena\Pictures\barok\RUBENS OSTATNIA KOMUNIA ŚW. FRANCUIS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26336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C:\Users\Lena\Pictures\barok\RUBENS UKRZYŻOW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000125"/>
            <a:ext cx="35718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42875" y="6072188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Ostatnia komunia św. Franciszka</a:t>
            </a:r>
          </a:p>
        </p:txBody>
      </p:sp>
      <p:sp>
        <p:nvSpPr>
          <p:cNvPr id="8" name="Prostokąt 7"/>
          <p:cNvSpPr/>
          <p:nvPr/>
        </p:nvSpPr>
        <p:spPr>
          <a:xfrm>
            <a:off x="3643313" y="6072188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Ukrzyżowanie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6615113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9699" name="Picture 2" descr="C:\Users\Lena\Pictures\barok\PETER PAUL RUB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14313"/>
            <a:ext cx="16224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215188" y="257175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PETER PAUL RUBENS</a:t>
            </a:r>
          </a:p>
        </p:txBody>
      </p:sp>
      <p:sp>
        <p:nvSpPr>
          <p:cNvPr id="8" name="Prostokąt 7"/>
          <p:cNvSpPr/>
          <p:nvPr/>
        </p:nvSpPr>
        <p:spPr>
          <a:xfrm>
            <a:off x="5214938" y="5429250"/>
            <a:ext cx="3286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Trzy gracje</a:t>
            </a:r>
          </a:p>
        </p:txBody>
      </p:sp>
      <p:pic>
        <p:nvPicPr>
          <p:cNvPr id="29702" name="Picture 2" descr="C:\Users\Lena\Pictures\barok\rUBENS TRZY GRAC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28688"/>
            <a:ext cx="43894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13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30723" name="Picture 2" descr="C:\Users\Lena\Pictures\barok\24BB1B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85750"/>
            <a:ext cx="1741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50031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DIEGO VALEZQUEZ</a:t>
            </a:r>
          </a:p>
        </p:txBody>
      </p:sp>
      <p:pic>
        <p:nvPicPr>
          <p:cNvPr id="30725" name="Picture 3" descr="C:\Users\Lena\Pictures\barok\VELAZQUEZ - INFAN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143000"/>
            <a:ext cx="4638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500688" y="5786438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Panny dworskie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Barok - definicja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0063" y="1357313"/>
            <a:ext cx="8143875" cy="4857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400" b="1" dirty="0"/>
              <a:t>Barok</a:t>
            </a:r>
            <a:r>
              <a:rPr lang="pl-PL" sz="2400" dirty="0"/>
              <a:t> – epoka w dziejach kultury europejskiej, zapoczątkowana</a:t>
            </a:r>
          </a:p>
          <a:p>
            <a:pPr>
              <a:defRPr/>
            </a:pPr>
            <a:r>
              <a:rPr lang="pl-PL" sz="2400" dirty="0"/>
              <a:t>	  soborem trydenckim, która przypada na okres od 	 	  połowy XVI do początku XVIII w.</a:t>
            </a:r>
          </a:p>
          <a:p>
            <a:pPr>
              <a:defRPr/>
            </a:pPr>
            <a:r>
              <a:rPr lang="pl-PL" sz="2400" dirty="0"/>
              <a:t>	</a:t>
            </a:r>
            <a:r>
              <a:rPr lang="pl-PL" sz="2400" b="1" dirty="0"/>
              <a:t>  Epokę tę cechuje: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odrzucenie renesansowego ładu i harmonii,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położenie nacisku na ruch, kontrast i dynamikę,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wykorzystanie sztuki i architektury do umacniania   </a:t>
            </a:r>
          </a:p>
          <a:p>
            <a:pPr lvl="2">
              <a:defRPr/>
            </a:pPr>
            <a:r>
              <a:rPr lang="pl-PL" sz="2400" dirty="0"/>
              <a:t>    wiary katolickiej i nawracania innowierców,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przepych i bogactwo form,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łączenie różnych elementów,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posługiwanie się alegorią i personifikacją.</a:t>
            </a:r>
          </a:p>
          <a:p>
            <a:pPr>
              <a:defRPr/>
            </a:pPr>
            <a:endParaRPr lang="pl-PL" sz="2400" dirty="0"/>
          </a:p>
          <a:p>
            <a:pPr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13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31747" name="Picture 2" descr="C:\Users\Lena\Pictures\barok\24BB1B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85750"/>
            <a:ext cx="1741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50031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DIEGO VALEZQUEZ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625" y="4286250"/>
            <a:ext cx="3286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Triumf Bachusa</a:t>
            </a:r>
          </a:p>
        </p:txBody>
      </p:sp>
      <p:pic>
        <p:nvPicPr>
          <p:cNvPr id="31750" name="Picture 2" descr="C:\Users\Lena\Pictures\barok\VELAZQUEZ - TRIUM BACCH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43576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C:\Users\Lena\Pictures\barok\VELAZQUEZ - VENZUZ ZE ZWIERCIADŁ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357563"/>
            <a:ext cx="41259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428750" y="5572125"/>
            <a:ext cx="3286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Wenus ze zwierciadłem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38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32771" name="Picture 2" descr="C:\Users\Lena\Pictures\barok\ANTON VAN DYCK - AUTOPORTRET ZE SŁONECZNIK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71563"/>
            <a:ext cx="54244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714500" y="5786438"/>
            <a:ext cx="5429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ANTON VAN DYCK – Autoportret ze słonecznikiem.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5329238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pic>
        <p:nvPicPr>
          <p:cNvPr id="33795" name="Picture 3" descr="C:\Users\Lena\Pictures\barok\08_bernini_porwanie_prozerp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57188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Lena\Pictures\barok\18_bernini_d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00438"/>
            <a:ext cx="22050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Lena\Pictures\barok\7ee3fc8200095d864c1f94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1071563"/>
            <a:ext cx="378618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8688" y="1143000"/>
            <a:ext cx="7215187" cy="26431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rzeźby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różnorodna tematyka – religijna, mitologiczna,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dynamizm – ruch ,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patos,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teatralność gestu,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ekspresja,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realizm, </a:t>
            </a:r>
          </a:p>
          <a:p>
            <a:pPr lvl="1">
              <a:defRPr/>
            </a:pPr>
            <a:r>
              <a:rPr lang="pl-PL" dirty="0"/>
              <a:t>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pic>
        <p:nvPicPr>
          <p:cNvPr id="35843" name="Picture 3" descr="C:\Users\Lena\Pictures\barok\08_bernini_porwanie_prozerp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143000"/>
            <a:ext cx="328612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Users\Lena\Pictures\barok\10_bernini_d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143000"/>
            <a:ext cx="2928937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928688" y="5929313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Giovanni Bernini, Porwanie Prozerpiny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1500" y="5929313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Giovanni Bernini, Ekstaza św. Teresy</a:t>
            </a:r>
          </a:p>
        </p:txBody>
      </p:sp>
      <p:pic>
        <p:nvPicPr>
          <p:cNvPr id="36868" name="Picture 4" descr="C:\Users\Lena\Pictures\barok\18_bernini_d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3246438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Lena\Pictures\barok\7ee3fc8200095d864c1f94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143000"/>
            <a:ext cx="4989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4000500" y="5072063"/>
            <a:ext cx="50006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Giovanni Bernini, Fontanna Czterech Rzek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Lena\Pictures\barok\fontanna_di_tre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000125"/>
            <a:ext cx="68484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63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pic>
        <p:nvPicPr>
          <p:cNvPr id="37892" name="Picture 2" descr="C:\Users\Lena\Pictures\barok\tre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571500" y="5929313"/>
            <a:ext cx="4643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Fontanna di Trevi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Muzyka barokowa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8688" y="1143000"/>
            <a:ext cx="7215187" cy="14287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muzyki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 budowa wspaniałych organów,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 rozwój teatrów operowych we Włoszech,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 formy: opery, msze, oratoria, koncerty solowe, pasje</a:t>
            </a:r>
          </a:p>
        </p:txBody>
      </p:sp>
      <p:sp>
        <p:nvSpPr>
          <p:cNvPr id="6" name="Prostokąt 5"/>
          <p:cNvSpPr/>
          <p:nvPr/>
        </p:nvSpPr>
        <p:spPr>
          <a:xfrm>
            <a:off x="928688" y="2786063"/>
            <a:ext cx="7215187" cy="264318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Za początek baroku w muzyce </a:t>
            </a:r>
            <a:r>
              <a:rPr lang="pl-PL" dirty="0"/>
              <a:t>przyjmuje się rok 1600 - datę wystawienia pierwszej opery Jacopo Periego - Eurydyka. Symbolicznym końcem epoki jest rok 1750 - data śmierci Johanna Sebastiana Bacha. </a:t>
            </a:r>
          </a:p>
          <a:p>
            <a:pPr>
              <a:defRPr/>
            </a:pPr>
            <a:r>
              <a:rPr lang="pl-PL" b="1" dirty="0"/>
              <a:t>Na muzykę barokową miały wpływ</a:t>
            </a:r>
            <a:r>
              <a:rPr lang="pl-PL" dirty="0"/>
              <a:t>:</a:t>
            </a:r>
          </a:p>
          <a:p>
            <a:pPr>
              <a:defRPr/>
            </a:pPr>
            <a:r>
              <a:rPr lang="pl-PL" dirty="0"/>
              <a:t> - kontrreformacja, </a:t>
            </a:r>
          </a:p>
          <a:p>
            <a:pPr>
              <a:defRPr/>
            </a:pPr>
            <a:r>
              <a:rPr lang="pl-PL" dirty="0"/>
              <a:t> - ceremoniał francuskiego dworu absolutystycznego, </a:t>
            </a:r>
          </a:p>
          <a:p>
            <a:pPr>
              <a:defRPr/>
            </a:pPr>
            <a:r>
              <a:rPr lang="pl-PL" dirty="0"/>
              <a:t> - teoria afektów – takie uczucia jak miłość, nienawiść, smutek, pożądanie </a:t>
            </a:r>
          </a:p>
          <a:p>
            <a:pPr>
              <a:defRPr/>
            </a:pPr>
            <a:r>
              <a:rPr lang="pl-PL" dirty="0"/>
              <a:t>   mogą być wyrażane środkami muzycznymi</a:t>
            </a:r>
          </a:p>
          <a:p>
            <a:pPr>
              <a:defRPr/>
            </a:pPr>
            <a:r>
              <a:rPr lang="pl-PL" dirty="0"/>
              <a:t> - potęga arystokracji i włoskiego mieszczaństwa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Muzyka barokowa – twórcy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28625" y="1214438"/>
            <a:ext cx="2643188" cy="22145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    Claudio Monteverdi</a:t>
            </a:r>
          </a:p>
        </p:txBody>
      </p:sp>
      <p:sp>
        <p:nvSpPr>
          <p:cNvPr id="9" name="Prostokąt 8"/>
          <p:cNvSpPr/>
          <p:nvPr/>
        </p:nvSpPr>
        <p:spPr>
          <a:xfrm>
            <a:off x="3286125" y="1214438"/>
            <a:ext cx="2643188" cy="22145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Georg Friedrich Haendel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143625" y="1214438"/>
            <a:ext cx="2643188" cy="22145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 Jan Sebastian Bach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928813" y="3714750"/>
            <a:ext cx="2643187" cy="22145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Domenico  Scarlatti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00625" y="3714750"/>
            <a:ext cx="2643188" cy="22145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        Antonio Vivaldi</a:t>
            </a:r>
          </a:p>
        </p:txBody>
      </p:sp>
      <p:pic>
        <p:nvPicPr>
          <p:cNvPr id="39944" name="Picture 2" descr="C:\Users\Lena\Pictures\barok\TONIO VIV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57625"/>
            <a:ext cx="12684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3" descr="C:\Users\Lena\Pictures\barok\SCARLAT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857625"/>
            <a:ext cx="11445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 descr="C:\Users\Lena\Pictures\barok\HAEN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1285875"/>
            <a:ext cx="1252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 descr="C:\Users\Lena\Pictures\barok\MONTEVER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357313"/>
            <a:ext cx="1214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 descr="C:\Users\Lena\Pictures\barok\JAN SEBASTIAN BA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1285875"/>
            <a:ext cx="13144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68363"/>
          </a:xfrm>
        </p:spPr>
        <p:txBody>
          <a:bodyPr/>
          <a:lstStyle/>
          <a:p>
            <a:pPr eaLnBrk="1" hangingPunct="1"/>
            <a:r>
              <a:rPr lang="pl-PL" smtClean="0"/>
              <a:t>Architektura barokowa</a:t>
            </a:r>
          </a:p>
        </p:txBody>
      </p:sp>
      <p:pic>
        <p:nvPicPr>
          <p:cNvPr id="5123" name="Picture 2" descr="C:\Users\Lena\Pictures\barok\Notre d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00125"/>
            <a:ext cx="18573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Lena\Pictures\barok\Il G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071563"/>
            <a:ext cx="4902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785813" y="3429000"/>
            <a:ext cx="25003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GOTYK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14625" y="6143625"/>
            <a:ext cx="2500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RENESANS</a:t>
            </a:r>
          </a:p>
        </p:txBody>
      </p:sp>
      <p:sp>
        <p:nvSpPr>
          <p:cNvPr id="8" name="Prostokąt 7"/>
          <p:cNvSpPr/>
          <p:nvPr/>
        </p:nvSpPr>
        <p:spPr>
          <a:xfrm>
            <a:off x="5143500" y="5429250"/>
            <a:ext cx="2500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BAROK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428625" y="5929313"/>
            <a:ext cx="8001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Gesu</a:t>
            </a:r>
            <a:r>
              <a:rPr lang="pl-PL" dirty="0"/>
              <a:t> – Rysunek z XVII w. Giovanni </a:t>
            </a:r>
            <a:r>
              <a:rPr lang="pl-PL" dirty="0" err="1"/>
              <a:t>Batista</a:t>
            </a:r>
            <a:r>
              <a:rPr lang="pl-PL" dirty="0"/>
              <a:t> </a:t>
            </a:r>
            <a:r>
              <a:rPr lang="pl-PL" dirty="0" err="1"/>
              <a:t>Falda</a:t>
            </a:r>
            <a:r>
              <a:rPr lang="pl-PL" dirty="0"/>
              <a:t> </a:t>
            </a:r>
          </a:p>
        </p:txBody>
      </p:sp>
      <p:pic>
        <p:nvPicPr>
          <p:cNvPr id="6148" name="Picture 3" descr="C:\Users\Lena\Pictures\barok\Giovanni Batista Fa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57250"/>
            <a:ext cx="764381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57813" y="5857875"/>
            <a:ext cx="3429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Fasada kościoła pod wezwaniem </a:t>
            </a:r>
          </a:p>
          <a:p>
            <a:pPr algn="ctr">
              <a:defRPr/>
            </a:pPr>
            <a:r>
              <a:rPr lang="pl-PL" dirty="0"/>
              <a:t>św. Karola u czterech źródeł w Rzymie</a:t>
            </a:r>
          </a:p>
        </p:txBody>
      </p:sp>
      <p:pic>
        <p:nvPicPr>
          <p:cNvPr id="7172" name="Picture 4" descr="C:\Users\Lena\Pictures\barok\Il Ge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71563"/>
            <a:ext cx="4902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Users\Lena\Pictures\barok\Fasada San Car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071563"/>
            <a:ext cx="35004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85813" y="5857875"/>
            <a:ext cx="3429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Kościół  IL </a:t>
            </a:r>
            <a:r>
              <a:rPr lang="pl-PL" dirty="0" err="1"/>
              <a:t>Gesu</a:t>
            </a:r>
            <a:r>
              <a:rPr lang="pl-PL" dirty="0"/>
              <a:t> w Rzymie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063" y="2143125"/>
            <a:ext cx="7929562" cy="78581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Woluta</a:t>
            </a:r>
            <a:r>
              <a:rPr lang="pl-PL" dirty="0"/>
              <a:t> – element dekoracyjny lub motyw ornamentalny w formie ślimacznicy, spirali, zwoju.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0063" y="1000125"/>
            <a:ext cx="7929562" cy="10001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Pilaster </a:t>
            </a:r>
            <a:r>
              <a:rPr lang="pl-PL" dirty="0"/>
              <a:t>– ustawiony przy ścianie (lub w częściowo w nią wtopiony) płaski filar, nieznacznie występujący przed lico ściany. Pełni on zarówno funkcję konstrukcyjną (podpora), jak też dekoracyjną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0063" y="3071813"/>
            <a:ext cx="7929562" cy="1143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Gzyms</a:t>
            </a:r>
            <a:r>
              <a:rPr lang="pl-PL" dirty="0"/>
              <a:t> – wystający poza mur element architektoniczny w postaci poziomej, zwykle profilowanej listwy, która chroni elewację budynku przed ściekającą wodą deszczową. Pełni też funkcję ozdobną.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00063" y="4357688"/>
            <a:ext cx="7929562" cy="7858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Plafon</a:t>
            </a:r>
            <a:r>
              <a:rPr lang="pl-PL" dirty="0"/>
              <a:t>  - sufit lub podniebienna część sklepienia ozdobiona sztukaterią, freskiem. Bywa otoczony dekoracyjnym obramieniem.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0063" y="5286375"/>
            <a:ext cx="7929562" cy="78581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Sztukateria </a:t>
            </a:r>
            <a:r>
              <a:rPr lang="pl-PL" dirty="0"/>
              <a:t>– dekoracja wykonana z gipsu, często odlewana i montowana</a:t>
            </a:r>
          </a:p>
          <a:p>
            <a:pPr>
              <a:defRPr/>
            </a:pPr>
            <a:r>
              <a:rPr lang="pl-PL" dirty="0"/>
              <a:t>do sufitów czy ścian; może zostać pokryta złotem.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00125"/>
            <a:ext cx="411956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prawo 3"/>
          <p:cNvSpPr/>
          <p:nvPr/>
        </p:nvSpPr>
        <p:spPr>
          <a:xfrm>
            <a:off x="642938" y="2643188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woluta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1357313" y="1571625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tympanon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14375" y="3357563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łamany gzyms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642938" y="4143375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pilastry</a:t>
            </a:r>
          </a:p>
        </p:txBody>
      </p:sp>
      <p:sp>
        <p:nvSpPr>
          <p:cNvPr id="8" name="Strzałka w lewo 7"/>
          <p:cNvSpPr/>
          <p:nvPr/>
        </p:nvSpPr>
        <p:spPr>
          <a:xfrm>
            <a:off x="4786313" y="2357438"/>
            <a:ext cx="4000500" cy="71437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wyraźnie obramowane drzwi i okna</a:t>
            </a:r>
          </a:p>
        </p:txBody>
      </p:sp>
      <p:sp>
        <p:nvSpPr>
          <p:cNvPr id="9" name="Prostokąt 8"/>
          <p:cNvSpPr/>
          <p:nvPr/>
        </p:nvSpPr>
        <p:spPr>
          <a:xfrm>
            <a:off x="6643688" y="3357563"/>
            <a:ext cx="2286000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dwukondygnacyjność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rot="10800000">
            <a:off x="5715000" y="3071813"/>
            <a:ext cx="1071563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10800000" flipV="1">
            <a:off x="5715000" y="3509963"/>
            <a:ext cx="1081088" cy="70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2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FASADA</a:t>
            </a:r>
          </a:p>
        </p:txBody>
      </p:sp>
      <p:sp>
        <p:nvSpPr>
          <p:cNvPr id="21" name="Strzałka w lewo 20"/>
          <p:cNvSpPr/>
          <p:nvPr/>
        </p:nvSpPr>
        <p:spPr>
          <a:xfrm>
            <a:off x="5357813" y="4071938"/>
            <a:ext cx="2357437" cy="71437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rzeźby w niszach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938" y="6000750"/>
            <a:ext cx="76438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Baldachim nad grobem św. Piotra  - Bazylika św. Piotra i Pawła</a:t>
            </a:r>
          </a:p>
        </p:txBody>
      </p:sp>
      <p:pic>
        <p:nvPicPr>
          <p:cNvPr id="10244" name="Picture 2" descr="C:\Users\Lena\Pictures\barok\Baldachim nad grobem św. Piotra Bern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928688"/>
            <a:ext cx="66262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971</Words>
  <Application>Microsoft Office PowerPoint</Application>
  <PresentationFormat>Pokaz na ekranie (4:3)</PresentationFormat>
  <Paragraphs>226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KULTURA BAROKU W EUROPIE                  </vt:lpstr>
      <vt:lpstr>Spis treści</vt:lpstr>
      <vt:lpstr>Barok - definicja</vt:lpstr>
      <vt:lpstr>Architektura barokowa</vt:lpstr>
      <vt:lpstr>BAROK – architektura sakralna</vt:lpstr>
      <vt:lpstr>BAROK – architektura sakralna</vt:lpstr>
      <vt:lpstr>BAROK – architektura sakralna</vt:lpstr>
      <vt:lpstr>FASADA</vt:lpstr>
      <vt:lpstr>BAROK – architektura sakralna</vt:lpstr>
      <vt:lpstr>BAROK – architektura sakralna</vt:lpstr>
      <vt:lpstr>BAROK – architektura sakralna</vt:lpstr>
      <vt:lpstr>Slajd 12</vt:lpstr>
      <vt:lpstr>BAROK – architektura sakralna</vt:lpstr>
      <vt:lpstr>BAROK – architektura dworska</vt:lpstr>
      <vt:lpstr>BAROK – architektura dworska</vt:lpstr>
      <vt:lpstr>BAROK – architektura dworska</vt:lpstr>
      <vt:lpstr>BAROK – architektura dworska</vt:lpstr>
      <vt:lpstr>BAROK – architektura dworska</vt:lpstr>
      <vt:lpstr>BAROK – architektura dworska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rzeźba</vt:lpstr>
      <vt:lpstr>Sztuka baroku – rzeźba</vt:lpstr>
      <vt:lpstr>Sztuka baroku – rzeźba</vt:lpstr>
      <vt:lpstr>Sztuka baroku – rzeźba</vt:lpstr>
      <vt:lpstr>Sztuka baroku – rzeźba</vt:lpstr>
      <vt:lpstr>Muzyka barokowa</vt:lpstr>
      <vt:lpstr>Muzyka barokowa – twórcy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Lena</dc:creator>
  <cp:lastModifiedBy>Joanna</cp:lastModifiedBy>
  <cp:revision>40</cp:revision>
  <dcterms:created xsi:type="dcterms:W3CDTF">2011-03-01T21:05:03Z</dcterms:created>
  <dcterms:modified xsi:type="dcterms:W3CDTF">2020-11-30T16:33:26Z</dcterms:modified>
</cp:coreProperties>
</file>